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75" r:id="rId2"/>
    <p:sldId id="276" r:id="rId3"/>
    <p:sldId id="299" r:id="rId4"/>
    <p:sldId id="291" r:id="rId5"/>
    <p:sldId id="292" r:id="rId6"/>
    <p:sldId id="256" r:id="rId7"/>
    <p:sldId id="295" r:id="rId8"/>
    <p:sldId id="267" r:id="rId9"/>
    <p:sldId id="268" r:id="rId10"/>
    <p:sldId id="257" r:id="rId11"/>
    <p:sldId id="258" r:id="rId12"/>
    <p:sldId id="259" r:id="rId13"/>
    <p:sldId id="261" r:id="rId14"/>
    <p:sldId id="277" r:id="rId15"/>
    <p:sldId id="278" r:id="rId16"/>
    <p:sldId id="279" r:id="rId17"/>
    <p:sldId id="280" r:id="rId18"/>
    <p:sldId id="281" r:id="rId19"/>
    <p:sldId id="282" r:id="rId20"/>
    <p:sldId id="284" r:id="rId21"/>
    <p:sldId id="283" r:id="rId22"/>
    <p:sldId id="286" r:id="rId23"/>
    <p:sldId id="288" r:id="rId24"/>
    <p:sldId id="289" r:id="rId25"/>
    <p:sldId id="290" r:id="rId26"/>
    <p:sldId id="297" r:id="rId27"/>
    <p:sldId id="298" r:id="rId28"/>
    <p:sldId id="293" r:id="rId29"/>
    <p:sldId id="294" r:id="rId3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70" autoAdjust="0"/>
    <p:restoredTop sz="94660"/>
  </p:normalViewPr>
  <p:slideViewPr>
    <p:cSldViewPr snapToGrid="0" showGuides="1">
      <p:cViewPr varScale="1">
        <p:scale>
          <a:sx n="81" d="100"/>
          <a:sy n="81" d="100"/>
        </p:scale>
        <p:origin x="84" y="264"/>
      </p:cViewPr>
      <p:guideLst>
        <p:guide orient="horz" pos="21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B1E95D9-57A2-4243-85BF-A2CB6B713BF5}" type="datetimeFigureOut">
              <a:rPr kumimoji="1" lang="ja-JP" altLang="en-US" smtClean="0"/>
              <a:t>2020/8/26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CBD440A-0FC4-4DD0-BB43-EE20DD410802}" type="slidenum">
              <a:rPr kumimoji="1" lang="ja-JP" altLang="en-US" smtClean="0"/>
              <a:t>‹#›</a:t>
            </a:fld>
            <a:endParaRPr kumimoji="1" lang="ja-JP" altLang="en-US"/>
          </a:p>
        </p:txBody>
      </p:sp>
    </p:spTree>
    <p:extLst>
      <p:ext uri="{BB962C8B-B14F-4D97-AF65-F5344CB8AC3E}">
        <p14:creationId xmlns:p14="http://schemas.microsoft.com/office/powerpoint/2010/main" val="16752928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C12189F-D401-4450-BB99-6C9697F29328}" type="datetime1">
              <a:rPr kumimoji="1" lang="ja-JP" altLang="en-US" smtClean="0"/>
              <a:t>2020/8/26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428873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D8479C-F97D-45DC-A959-AF39F9F2F569}" type="datetime1">
              <a:rPr kumimoji="1" lang="ja-JP" altLang="en-US" smtClean="0"/>
              <a:t>2020/8/26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326134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8BF033-6697-4D22-87CD-219B86894FEB}" type="datetime1">
              <a:rPr kumimoji="1" lang="ja-JP" altLang="en-US" smtClean="0"/>
              <a:t>2020/8/26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2875450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E998FF-6409-4449-A9CD-AABD5B8AC488}" type="datetime1">
              <a:rPr kumimoji="1" lang="ja-JP" altLang="en-US" smtClean="0"/>
              <a:t>2020/8/26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198886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E8EAD5-4685-47F1-964D-A0FE23C19A0A}" type="datetime1">
              <a:rPr kumimoji="1" lang="ja-JP" altLang="en-US" smtClean="0"/>
              <a:t>2020/8/26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230157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165E5FA-E7FB-4C10-B06B-8C50A802ACA4}" type="datetime1">
              <a:rPr kumimoji="1" lang="ja-JP" altLang="en-US" smtClean="0"/>
              <a:t>2020/8/26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14722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982338E-A201-41FD-8122-493AA003F333}" type="datetime1">
              <a:rPr kumimoji="1" lang="ja-JP" altLang="en-US" smtClean="0"/>
              <a:t>2020/8/26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149369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53007E3-CBE7-4BD8-BA9D-27755B3B2E06}" type="datetime1">
              <a:rPr kumimoji="1" lang="ja-JP" altLang="en-US" smtClean="0"/>
              <a:t>2020/8/26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2040116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1A5A7-B0AA-41FA-B612-AA9FE8D3C493}" type="datetime1">
              <a:rPr kumimoji="1" lang="ja-JP" altLang="en-US" smtClean="0"/>
              <a:t>2020/8/26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348925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B944F6A-BDEB-44D2-AAF7-69EBCB097D2C}" type="datetime1">
              <a:rPr kumimoji="1" lang="ja-JP" altLang="en-US" smtClean="0"/>
              <a:t>2020/8/26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801376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422B45-531F-4D08-8476-07D70400F54F}" type="datetime1">
              <a:rPr kumimoji="1" lang="ja-JP" altLang="en-US" smtClean="0"/>
              <a:t>2020/8/26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51742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373D0-BD17-4B02-BB8A-CC4DFF524725}" type="datetime1">
              <a:rPr kumimoji="1" lang="ja-JP" altLang="en-US" smtClean="0"/>
              <a:t>2020/8/26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62152"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ED911-6CF1-4C36-BE44-F362D8581048}" type="slidenum">
              <a:rPr kumimoji="1" lang="ja-JP" altLang="en-US" smtClean="0"/>
              <a:t>‹#›</a:t>
            </a:fld>
            <a:endParaRPr kumimoji="1" lang="ja-JP" altLang="en-US"/>
          </a:p>
        </p:txBody>
      </p:sp>
    </p:spTree>
    <p:extLst>
      <p:ext uri="{BB962C8B-B14F-4D97-AF65-F5344CB8AC3E}">
        <p14:creationId xmlns:p14="http://schemas.microsoft.com/office/powerpoint/2010/main" val="14443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pha@jsphcs.jp"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mailto:pha@jsphcs.jp"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mailto:pha@jsphcs.jp"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mailto:pha@jsphcs.jp"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02245"/>
            <a:ext cx="7772400" cy="2387600"/>
          </a:xfrm>
        </p:spPr>
        <p:txBody>
          <a:bodyPr>
            <a:normAutofit/>
          </a:bodyPr>
          <a:lstStyle/>
          <a:p>
            <a:r>
              <a:rPr lang="ja-JP" altLang="en-US" sz="3600" dirty="0">
                <a:latin typeface="HG丸ｺﾞｼｯｸM-PRO" panose="020F0600000000000000" pitchFamily="50" charset="-128"/>
                <a:ea typeface="HG丸ｺﾞｼｯｸM-PRO" panose="020F0600000000000000" pitchFamily="50" charset="-128"/>
              </a:rPr>
              <a:t>日本医療薬学会</a:t>
            </a:r>
            <a:r>
              <a:rPr lang="en-US" altLang="ja-JP" sz="3600" dirty="0">
                <a:latin typeface="HG丸ｺﾞｼｯｸM-PRO" panose="020F0600000000000000" pitchFamily="50" charset="-128"/>
                <a:ea typeface="HG丸ｺﾞｼｯｸM-PRO" panose="020F0600000000000000" pitchFamily="50" charset="-128"/>
              </a:rPr>
              <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「地域薬学ケア専門薬剤師制度」</a:t>
            </a:r>
            <a:r>
              <a:rPr lang="en-US" altLang="ja-JP" sz="3600" dirty="0">
                <a:latin typeface="HG丸ｺﾞｼｯｸM-PRO" panose="020F0600000000000000" pitchFamily="50" charset="-128"/>
                <a:ea typeface="HG丸ｺﾞｼｯｸM-PRO" panose="020F0600000000000000" pitchFamily="50" charset="-128"/>
              </a:rPr>
              <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solidFill>
                  <a:srgbClr val="0070C0"/>
                </a:solidFill>
                <a:latin typeface="HG丸ｺﾞｼｯｸM-PRO" panose="020F0600000000000000" pitchFamily="50" charset="-128"/>
                <a:ea typeface="HG丸ｺﾞｼｯｸM-PRO" panose="020F0600000000000000" pitchFamily="50" charset="-128"/>
              </a:rPr>
              <a:t>暫定認定</a:t>
            </a:r>
            <a:r>
              <a:rPr lang="ja-JP" altLang="en-US" sz="3600" dirty="0">
                <a:latin typeface="HG丸ｺﾞｼｯｸM-PRO" panose="020F0600000000000000" pitchFamily="50" charset="-128"/>
                <a:ea typeface="HG丸ｺﾞｼｯｸM-PRO" panose="020F0600000000000000" pitchFamily="50" charset="-128"/>
              </a:rPr>
              <a:t>の申請受付について</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4" name="サブタイトル 3"/>
          <p:cNvSpPr>
            <a:spLocks noGrp="1"/>
          </p:cNvSpPr>
          <p:nvPr>
            <p:ph type="subTitle" idx="1"/>
          </p:nvPr>
        </p:nvSpPr>
        <p:spPr>
          <a:xfrm>
            <a:off x="1004977" y="3172778"/>
            <a:ext cx="6858000" cy="1626080"/>
          </a:xfrm>
        </p:spPr>
        <p:txBody>
          <a:bodyPr>
            <a:normAutofit/>
          </a:bodyPr>
          <a:lstStyle/>
          <a:p>
            <a:pPr algn="r"/>
            <a:endParaRPr lang="en-US" altLang="ja-JP" sz="1400" dirty="0">
              <a:latin typeface="HG丸ｺﾞｼｯｸM-PRO" panose="020F0600000000000000" pitchFamily="50" charset="-128"/>
              <a:ea typeface="HG丸ｺﾞｼｯｸM-PRO" panose="020F0600000000000000" pitchFamily="50" charset="-128"/>
            </a:endParaRPr>
          </a:p>
          <a:p>
            <a:pPr algn="r"/>
            <a:r>
              <a:rPr kumimoji="1" lang="ja-JP" altLang="en-US" sz="1400" dirty="0">
                <a:latin typeface="HG丸ｺﾞｼｯｸM-PRO" panose="020F0600000000000000" pitchFamily="50" charset="-128"/>
                <a:ea typeface="HG丸ｺﾞｼｯｸM-PRO" panose="020F0600000000000000" pitchFamily="50" charset="-128"/>
              </a:rPr>
              <a:t>日本薬剤師会</a:t>
            </a:r>
            <a:endParaRPr kumimoji="1" lang="en-US" altLang="ja-JP" sz="1400" dirty="0">
              <a:latin typeface="HG丸ｺﾞｼｯｸM-PRO" panose="020F0600000000000000" pitchFamily="50" charset="-128"/>
              <a:ea typeface="HG丸ｺﾞｼｯｸM-PRO" panose="020F0600000000000000" pitchFamily="50" charset="-128"/>
            </a:endParaRPr>
          </a:p>
          <a:p>
            <a:pPr algn="r"/>
            <a:endParaRPr kumimoji="1" lang="en-US" altLang="ja-JP" sz="1400" dirty="0">
              <a:latin typeface="HG丸ｺﾞｼｯｸM-PRO" panose="020F0600000000000000" pitchFamily="50" charset="-128"/>
              <a:ea typeface="HG丸ｺﾞｼｯｸM-PRO" panose="020F0600000000000000" pitchFamily="50" charset="-128"/>
            </a:endParaRPr>
          </a:p>
          <a:p>
            <a:pPr algn="r"/>
            <a:r>
              <a:rPr kumimoji="1" lang="ja-JP" altLang="en-US" sz="1400" dirty="0">
                <a:latin typeface="HG丸ｺﾞｼｯｸM-PRO" panose="020F0600000000000000" pitchFamily="50" charset="-128"/>
                <a:ea typeface="HG丸ｺﾞｼｯｸM-PRO" panose="020F0600000000000000" pitchFamily="50" charset="-128"/>
              </a:rPr>
              <a:t>作成：令和</a:t>
            </a:r>
            <a:r>
              <a:rPr kumimoji="1" lang="en-US" altLang="ja-JP" sz="1400" dirty="0">
                <a:latin typeface="HG丸ｺﾞｼｯｸM-PRO" panose="020F0600000000000000" pitchFamily="50" charset="-128"/>
                <a:ea typeface="HG丸ｺﾞｼｯｸM-PRO" panose="020F0600000000000000" pitchFamily="50" charset="-128"/>
              </a:rPr>
              <a:t>2</a:t>
            </a:r>
            <a:r>
              <a:rPr kumimoji="1" lang="ja-JP" altLang="en-US" sz="1400" dirty="0">
                <a:latin typeface="HG丸ｺﾞｼｯｸM-PRO" panose="020F0600000000000000" pitchFamily="50" charset="-128"/>
                <a:ea typeface="HG丸ｺﾞｼｯｸM-PRO" panose="020F0600000000000000" pitchFamily="50" charset="-128"/>
              </a:rPr>
              <a:t>年７月</a:t>
            </a:r>
            <a:r>
              <a:rPr kumimoji="1" lang="en-US" altLang="ja-JP" sz="1400" dirty="0">
                <a:latin typeface="HG丸ｺﾞｼｯｸM-PRO" panose="020F0600000000000000" pitchFamily="50" charset="-128"/>
                <a:ea typeface="HG丸ｺﾞｼｯｸM-PRO" panose="020F0600000000000000" pitchFamily="50" charset="-128"/>
              </a:rPr>
              <a:t>30</a:t>
            </a:r>
            <a:r>
              <a:rPr kumimoji="1" lang="ja-JP" altLang="en-US" sz="1400" dirty="0">
                <a:latin typeface="HG丸ｺﾞｼｯｸM-PRO" panose="020F0600000000000000" pitchFamily="50" charset="-128"/>
                <a:ea typeface="HG丸ｺﾞｼｯｸM-PRO" panose="020F0600000000000000" pitchFamily="50" charset="-128"/>
              </a:rPr>
              <a:t>日</a:t>
            </a:r>
            <a:endParaRPr kumimoji="1" lang="en-US" altLang="ja-JP" sz="1400" dirty="0">
              <a:latin typeface="HG丸ｺﾞｼｯｸM-PRO" panose="020F0600000000000000" pitchFamily="50" charset="-128"/>
              <a:ea typeface="HG丸ｺﾞｼｯｸM-PRO" panose="020F0600000000000000" pitchFamily="50" charset="-128"/>
            </a:endParaRPr>
          </a:p>
          <a:p>
            <a:pPr algn="r"/>
            <a:r>
              <a:rPr lang="ja-JP" altLang="en-US" sz="1400" dirty="0">
                <a:latin typeface="HG丸ｺﾞｼｯｸM-PRO" panose="020F0600000000000000" pitchFamily="50" charset="-128"/>
                <a:ea typeface="HG丸ｺﾞｼｯｸM-PRO" panose="020F0600000000000000" pitchFamily="50" charset="-128"/>
              </a:rPr>
              <a:t>最終改訂：令和２年８月</a:t>
            </a:r>
            <a:r>
              <a:rPr lang="en-US" altLang="ja-JP" sz="1400" dirty="0">
                <a:latin typeface="HG丸ｺﾞｼｯｸM-PRO" panose="020F0600000000000000" pitchFamily="50" charset="-128"/>
                <a:ea typeface="HG丸ｺﾞｼｯｸM-PRO" panose="020F0600000000000000" pitchFamily="50" charset="-128"/>
              </a:rPr>
              <a:t>26</a:t>
            </a:r>
            <a:r>
              <a:rPr lang="ja-JP" altLang="en-US" sz="1400" dirty="0">
                <a:latin typeface="HG丸ｺﾞｼｯｸM-PRO" panose="020F0600000000000000" pitchFamily="50" charset="-128"/>
                <a:ea typeface="HG丸ｺﾞｼｯｸM-PRO" panose="020F0600000000000000" pitchFamily="50" charset="-128"/>
              </a:rPr>
              <a:t>日</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1</a:t>
            </a:fld>
            <a:endParaRPr kumimoji="1" lang="ja-JP" altLang="en-US"/>
          </a:p>
        </p:txBody>
      </p:sp>
      <p:sp>
        <p:nvSpPr>
          <p:cNvPr id="5" name="正方形/長方形 4"/>
          <p:cNvSpPr/>
          <p:nvPr/>
        </p:nvSpPr>
        <p:spPr>
          <a:xfrm>
            <a:off x="565030" y="5633374"/>
            <a:ext cx="8013939" cy="923330"/>
          </a:xfrm>
          <a:prstGeom prst="rect">
            <a:avLst/>
          </a:prstGeom>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申請手順等は、令和</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年８月</a:t>
            </a:r>
            <a:r>
              <a:rPr lang="en-US" altLang="ja-JP" dirty="0">
                <a:latin typeface="HG丸ｺﾞｼｯｸM-PRO" panose="020F0600000000000000" pitchFamily="50" charset="-128"/>
                <a:ea typeface="HG丸ｺﾞｼｯｸM-PRO" panose="020F0600000000000000" pitchFamily="50" charset="-128"/>
              </a:rPr>
              <a:t>26</a:t>
            </a:r>
            <a:r>
              <a:rPr lang="ja-JP" altLang="en-US" dirty="0">
                <a:latin typeface="HG丸ｺﾞｼｯｸM-PRO" panose="020F0600000000000000" pitchFamily="50" charset="-128"/>
                <a:ea typeface="HG丸ｺﾞｼｯｸM-PRO" panose="020F0600000000000000" pitchFamily="50" charset="-128"/>
              </a:rPr>
              <a:t>日時点の情報をもとに作成しています。</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様式や手順は今後変更される可能性がありますので、</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詳細は</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日本医療薬学会ホームページ</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を必ずご確認ください。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xmlns="" id="{EC853531-4ED1-45CF-97AB-B5B7DFEC6384}"/>
              </a:ext>
            </a:extLst>
          </p:cNvPr>
          <p:cNvSpPr txBox="1"/>
          <p:nvPr/>
        </p:nvSpPr>
        <p:spPr>
          <a:xfrm>
            <a:off x="299803" y="389744"/>
            <a:ext cx="1633928" cy="523220"/>
          </a:xfrm>
          <a:prstGeom prst="rect">
            <a:avLst/>
          </a:prstGeom>
          <a:noFill/>
          <a:ln>
            <a:solidFill>
              <a:schemeClr val="tx1"/>
            </a:solidFill>
          </a:ln>
        </p:spPr>
        <p:txBody>
          <a:bodyPr wrap="square" rtlCol="0">
            <a:spAutoFit/>
          </a:bodyPr>
          <a:lstStyle/>
          <a:p>
            <a:pPr algn="ctr"/>
            <a:r>
              <a:rPr kumimoji="1" lang="ja-JP" altLang="en-US" sz="2800" dirty="0">
                <a:latin typeface="ＭＳ ゴシック" panose="020B0609070205080204" pitchFamily="49" charset="-128"/>
                <a:ea typeface="ＭＳ ゴシック" panose="020B0609070205080204" pitchFamily="49" charset="-128"/>
              </a:rPr>
              <a:t>別添２</a:t>
            </a:r>
            <a:endParaRPr kumimoji="1"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8828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②　基幹施設調整依頼書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3" name="吹き出し: 角を丸めた四角形 2">
            <a:extLst>
              <a:ext uri="{FF2B5EF4-FFF2-40B4-BE49-F238E27FC236}">
                <a16:creationId xmlns:a16="http://schemas.microsoft.com/office/drawing/2014/main" xmlns="" id="{3151277D-6810-410B-97ED-A82DA4DE415F}"/>
              </a:ext>
            </a:extLst>
          </p:cNvPr>
          <p:cNvSpPr/>
          <p:nvPr/>
        </p:nvSpPr>
        <p:spPr>
          <a:xfrm>
            <a:off x="3791825" y="1515828"/>
            <a:ext cx="4077048" cy="536895"/>
          </a:xfrm>
          <a:prstGeom prst="wedgeRoundRectCallout">
            <a:avLst>
              <a:gd name="adj1" fmla="val -59675"/>
              <a:gd name="adj2" fmla="val 1718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申込年月日、申込先の都道府県薬剤師会名を入力</a:t>
            </a:r>
          </a:p>
        </p:txBody>
      </p:sp>
      <p:sp>
        <p:nvSpPr>
          <p:cNvPr id="10" name="吹き出し: 角を丸めた四角形 9">
            <a:extLst>
              <a:ext uri="{FF2B5EF4-FFF2-40B4-BE49-F238E27FC236}">
                <a16:creationId xmlns:a16="http://schemas.microsoft.com/office/drawing/2014/main" xmlns="" id="{8643B227-638B-4454-8825-64A5CFBAE1A5}"/>
              </a:ext>
            </a:extLst>
          </p:cNvPr>
          <p:cNvSpPr/>
          <p:nvPr/>
        </p:nvSpPr>
        <p:spPr>
          <a:xfrm>
            <a:off x="3791824" y="2239969"/>
            <a:ext cx="3875713" cy="536895"/>
          </a:xfrm>
          <a:prstGeom prst="wedgeRoundRectCallout">
            <a:avLst>
              <a:gd name="adj1" fmla="val -60714"/>
              <a:gd name="adj2" fmla="val 2812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申込む地域薬学ケア専門薬剤師の種別を選択</a:t>
            </a:r>
          </a:p>
        </p:txBody>
      </p:sp>
      <p:sp>
        <p:nvSpPr>
          <p:cNvPr id="11" name="吹き出し: 角を丸めた四角形 10">
            <a:extLst>
              <a:ext uri="{FF2B5EF4-FFF2-40B4-BE49-F238E27FC236}">
                <a16:creationId xmlns:a16="http://schemas.microsoft.com/office/drawing/2014/main" xmlns="" id="{F0F1B26F-1727-429E-BCED-E33946E56EC1}"/>
              </a:ext>
            </a:extLst>
          </p:cNvPr>
          <p:cNvSpPr/>
          <p:nvPr/>
        </p:nvSpPr>
        <p:spPr>
          <a:xfrm>
            <a:off x="3791825" y="2895708"/>
            <a:ext cx="1879134" cy="536895"/>
          </a:xfrm>
          <a:prstGeom prst="wedgeRoundRectCallout">
            <a:avLst>
              <a:gd name="adj1" fmla="val -71145"/>
              <a:gd name="adj2" fmla="val -140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申請者の情報を入力</a:t>
            </a:r>
          </a:p>
        </p:txBody>
      </p:sp>
      <p:sp>
        <p:nvSpPr>
          <p:cNvPr id="12" name="吹き出し: 角を丸めた四角形 11">
            <a:extLst>
              <a:ext uri="{FF2B5EF4-FFF2-40B4-BE49-F238E27FC236}">
                <a16:creationId xmlns:a16="http://schemas.microsoft.com/office/drawing/2014/main" xmlns="" id="{CBF4DB6D-F77D-49AC-959C-8928CA102D9A}"/>
              </a:ext>
            </a:extLst>
          </p:cNvPr>
          <p:cNvSpPr/>
          <p:nvPr/>
        </p:nvSpPr>
        <p:spPr>
          <a:xfrm>
            <a:off x="3791823" y="3495304"/>
            <a:ext cx="3053593" cy="536895"/>
          </a:xfrm>
          <a:prstGeom prst="wedgeRoundRectCallout">
            <a:avLst>
              <a:gd name="adj1" fmla="val -61872"/>
              <a:gd name="adj2" fmla="val -1718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申請者の勤務先の薬局情報を入力</a:t>
            </a:r>
          </a:p>
        </p:txBody>
      </p:sp>
      <p:sp>
        <p:nvSpPr>
          <p:cNvPr id="13" name="右大かっこ 12">
            <a:extLst>
              <a:ext uri="{FF2B5EF4-FFF2-40B4-BE49-F238E27FC236}">
                <a16:creationId xmlns:a16="http://schemas.microsoft.com/office/drawing/2014/main" xmlns="" id="{9A23B983-D276-4CE6-BA37-E7B25A473594}"/>
              </a:ext>
            </a:extLst>
          </p:cNvPr>
          <p:cNvSpPr/>
          <p:nvPr/>
        </p:nvSpPr>
        <p:spPr>
          <a:xfrm>
            <a:off x="3170700" y="1627573"/>
            <a:ext cx="172143" cy="53689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大かっこ 13">
            <a:extLst>
              <a:ext uri="{FF2B5EF4-FFF2-40B4-BE49-F238E27FC236}">
                <a16:creationId xmlns:a16="http://schemas.microsoft.com/office/drawing/2014/main" xmlns="" id="{119F695E-48B0-4BFF-8881-52E0762C0C95}"/>
              </a:ext>
            </a:extLst>
          </p:cNvPr>
          <p:cNvSpPr/>
          <p:nvPr/>
        </p:nvSpPr>
        <p:spPr>
          <a:xfrm>
            <a:off x="3164154" y="2533475"/>
            <a:ext cx="172143" cy="243389"/>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大かっこ 14">
            <a:extLst>
              <a:ext uri="{FF2B5EF4-FFF2-40B4-BE49-F238E27FC236}">
                <a16:creationId xmlns:a16="http://schemas.microsoft.com/office/drawing/2014/main" xmlns="" id="{E71F1E03-1D94-4C75-88AC-EC1E85AB6C60}"/>
              </a:ext>
            </a:extLst>
          </p:cNvPr>
          <p:cNvSpPr/>
          <p:nvPr/>
        </p:nvSpPr>
        <p:spPr>
          <a:xfrm>
            <a:off x="3164154" y="2832574"/>
            <a:ext cx="172142" cy="39987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大かっこ 15">
            <a:extLst>
              <a:ext uri="{FF2B5EF4-FFF2-40B4-BE49-F238E27FC236}">
                <a16:creationId xmlns:a16="http://schemas.microsoft.com/office/drawing/2014/main" xmlns="" id="{49814C6C-56D4-4E52-A41D-9483DFEF1D78}"/>
              </a:ext>
            </a:extLst>
          </p:cNvPr>
          <p:cNvSpPr/>
          <p:nvPr/>
        </p:nvSpPr>
        <p:spPr>
          <a:xfrm>
            <a:off x="3164154" y="3330105"/>
            <a:ext cx="172141" cy="53689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大かっこ 16">
            <a:extLst>
              <a:ext uri="{FF2B5EF4-FFF2-40B4-BE49-F238E27FC236}">
                <a16:creationId xmlns:a16="http://schemas.microsoft.com/office/drawing/2014/main" xmlns="" id="{559CB696-56C1-43E4-B2AB-D63E87D6360E}"/>
              </a:ext>
            </a:extLst>
          </p:cNvPr>
          <p:cNvSpPr/>
          <p:nvPr/>
        </p:nvSpPr>
        <p:spPr>
          <a:xfrm>
            <a:off x="3164153" y="3925133"/>
            <a:ext cx="172142" cy="462201"/>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吹き出し: 角を丸めた四角形 17">
            <a:extLst>
              <a:ext uri="{FF2B5EF4-FFF2-40B4-BE49-F238E27FC236}">
                <a16:creationId xmlns:a16="http://schemas.microsoft.com/office/drawing/2014/main" xmlns="" id="{DA27C377-CE6B-4AE3-AD5B-3D06DC5540AD}"/>
              </a:ext>
            </a:extLst>
          </p:cNvPr>
          <p:cNvSpPr/>
          <p:nvPr/>
        </p:nvSpPr>
        <p:spPr>
          <a:xfrm>
            <a:off x="3791821" y="4268489"/>
            <a:ext cx="4228053" cy="536895"/>
          </a:xfrm>
          <a:prstGeom prst="wedgeRoundRectCallout">
            <a:avLst>
              <a:gd name="adj1" fmla="val -59792"/>
              <a:gd name="adj2" fmla="val -4687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勤務先の薬局と</a:t>
            </a:r>
            <a:r>
              <a:rPr kumimoji="1" lang="ja-JP" altLang="en-US" sz="1400" u="sng" dirty="0">
                <a:latin typeface="HGP創英角ﾎﾟｯﾌﾟ体" panose="040B0A00000000000000" pitchFamily="50" charset="-128"/>
                <a:ea typeface="HGP創英角ﾎﾟｯﾌﾟ体" panose="040B0A00000000000000" pitchFamily="50" charset="-128"/>
              </a:rPr>
              <a:t>同一都道府県内にある</a:t>
            </a:r>
            <a:r>
              <a:rPr kumimoji="1" lang="ja-JP" altLang="en-US" sz="1400" dirty="0">
                <a:latin typeface="HGP創英角ﾎﾟｯﾌﾟ体" panose="040B0A00000000000000" pitchFamily="50" charset="-128"/>
                <a:ea typeface="HGP創英角ﾎﾟｯﾌﾟ体" panose="040B0A00000000000000" pitchFamily="50" charset="-128"/>
              </a:rPr>
              <a:t>研修希望先の</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基幹施設（病院）を第</a:t>
            </a:r>
            <a:r>
              <a:rPr kumimoji="1" lang="en-US" altLang="ja-JP" sz="1400" dirty="0">
                <a:latin typeface="HGP創英角ﾎﾟｯﾌﾟ体" panose="040B0A00000000000000" pitchFamily="50" charset="-128"/>
                <a:ea typeface="HGP創英角ﾎﾟｯﾌﾟ体" panose="040B0A00000000000000" pitchFamily="50" charset="-128"/>
              </a:rPr>
              <a:t>1</a:t>
            </a:r>
            <a:r>
              <a:rPr kumimoji="1" lang="ja-JP" altLang="en-US" sz="1400" dirty="0">
                <a:latin typeface="HGP創英角ﾎﾟｯﾌﾟ体" panose="040B0A00000000000000" pitchFamily="50" charset="-128"/>
                <a:ea typeface="HGP創英角ﾎﾟｯﾌﾟ体" panose="040B0A00000000000000" pitchFamily="50" charset="-128"/>
              </a:rPr>
              <a:t>希望から第</a:t>
            </a:r>
            <a:r>
              <a:rPr kumimoji="1" lang="en-US" altLang="ja-JP" sz="1400" dirty="0">
                <a:latin typeface="HGP創英角ﾎﾟｯﾌﾟ体" panose="040B0A00000000000000" pitchFamily="50" charset="-128"/>
                <a:ea typeface="HGP創英角ﾎﾟｯﾌﾟ体" panose="040B0A00000000000000" pitchFamily="50" charset="-128"/>
              </a:rPr>
              <a:t>3</a:t>
            </a:r>
            <a:r>
              <a:rPr kumimoji="1" lang="ja-JP" altLang="en-US" sz="1400" dirty="0">
                <a:latin typeface="HGP創英角ﾎﾟｯﾌﾟ体" panose="040B0A00000000000000" pitchFamily="50" charset="-128"/>
                <a:ea typeface="HGP創英角ﾎﾟｯﾌﾟ体" panose="040B0A00000000000000" pitchFamily="50" charset="-128"/>
              </a:rPr>
              <a:t>希望まで入力</a:t>
            </a:r>
          </a:p>
        </p:txBody>
      </p:sp>
      <p:sp>
        <p:nvSpPr>
          <p:cNvPr id="19" name="右大かっこ 18">
            <a:extLst>
              <a:ext uri="{FF2B5EF4-FFF2-40B4-BE49-F238E27FC236}">
                <a16:creationId xmlns:a16="http://schemas.microsoft.com/office/drawing/2014/main" xmlns="" id="{AC7FF2A7-8F41-459C-AB66-17BCA4E366A6}"/>
              </a:ext>
            </a:extLst>
          </p:cNvPr>
          <p:cNvSpPr/>
          <p:nvPr/>
        </p:nvSpPr>
        <p:spPr>
          <a:xfrm>
            <a:off x="3164153" y="4492197"/>
            <a:ext cx="172142" cy="1338151"/>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吹き出し: 角を丸めた四角形 19">
            <a:extLst>
              <a:ext uri="{FF2B5EF4-FFF2-40B4-BE49-F238E27FC236}">
                <a16:creationId xmlns:a16="http://schemas.microsoft.com/office/drawing/2014/main" xmlns="" id="{013677C7-FE6D-4AFA-B376-DEDD2C0C06E8}"/>
              </a:ext>
            </a:extLst>
          </p:cNvPr>
          <p:cNvSpPr/>
          <p:nvPr/>
        </p:nvSpPr>
        <p:spPr>
          <a:xfrm>
            <a:off x="3791821" y="5051353"/>
            <a:ext cx="4228053" cy="782864"/>
          </a:xfrm>
          <a:prstGeom prst="wedgeRoundRectCallout">
            <a:avLst>
              <a:gd name="adj1" fmla="val -58602"/>
              <a:gd name="adj2" fmla="val -2316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日本医療薬学会への加入状況、「暫定認定」申請（および「暫定認定」の申請要件の適否）、勤務先薬局の</a:t>
            </a:r>
            <a:r>
              <a:rPr kumimoji="1" lang="zh-TW" altLang="en-US" sz="1400" dirty="0">
                <a:latin typeface="HGP創英角ﾎﾟｯﾌﾟ体" panose="040B0A00000000000000" pitchFamily="50" charset="-128"/>
                <a:ea typeface="HGP創英角ﾎﾟｯﾌﾟ体" panose="040B0A00000000000000" pitchFamily="50" charset="-128"/>
              </a:rPr>
              <a:t>連携施設</a:t>
            </a:r>
            <a:r>
              <a:rPr kumimoji="1" lang="ja-JP" altLang="en-US" sz="1400" dirty="0">
                <a:latin typeface="HGP創英角ﾎﾟｯﾌﾟ体" panose="040B0A00000000000000" pitchFamily="50" charset="-128"/>
                <a:ea typeface="HGP創英角ﾎﾟｯﾌﾟ体" panose="040B0A00000000000000" pitchFamily="50" charset="-128"/>
              </a:rPr>
              <a:t>要件への適否についてチェックを行う。</a:t>
            </a:r>
          </a:p>
        </p:txBody>
      </p:sp>
      <p:sp>
        <p:nvSpPr>
          <p:cNvPr id="6" name="スライド番号プレースホルダー 5"/>
          <p:cNvSpPr>
            <a:spLocks noGrp="1"/>
          </p:cNvSpPr>
          <p:nvPr>
            <p:ph type="sldNum" sz="quarter" idx="12"/>
          </p:nvPr>
        </p:nvSpPr>
        <p:spPr/>
        <p:txBody>
          <a:bodyPr/>
          <a:lstStyle/>
          <a:p>
            <a:fld id="{6B0ED911-6CF1-4C36-BE44-F362D8581048}" type="slidenum">
              <a:rPr kumimoji="1" lang="ja-JP" altLang="en-US" smtClean="0"/>
              <a:t>10</a:t>
            </a:fld>
            <a:endParaRPr kumimoji="1" lang="ja-JP" altLang="en-US"/>
          </a:p>
        </p:txBody>
      </p:sp>
      <p:pic>
        <p:nvPicPr>
          <p:cNvPr id="7" name="図 6">
            <a:extLst>
              <a:ext uri="{FF2B5EF4-FFF2-40B4-BE49-F238E27FC236}">
                <a16:creationId xmlns:a16="http://schemas.microsoft.com/office/drawing/2014/main" xmlns="" id="{459B86C1-2837-413A-9936-29ABA880E0DA}"/>
              </a:ext>
            </a:extLst>
          </p:cNvPr>
          <p:cNvPicPr>
            <a:picLocks noChangeAspect="1"/>
          </p:cNvPicPr>
          <p:nvPr/>
        </p:nvPicPr>
        <p:blipFill>
          <a:blip r:embed="rId2"/>
          <a:stretch>
            <a:fillRect/>
          </a:stretch>
        </p:blipFill>
        <p:spPr>
          <a:xfrm>
            <a:off x="251669" y="1434518"/>
            <a:ext cx="2684477" cy="5375242"/>
          </a:xfrm>
          <a:prstGeom prst="rect">
            <a:avLst/>
          </a:prstGeom>
          <a:ln>
            <a:solidFill>
              <a:schemeClr val="tx1"/>
            </a:solidFill>
          </a:ln>
        </p:spPr>
      </p:pic>
    </p:spTree>
    <p:extLst>
      <p:ext uri="{BB962C8B-B14F-4D97-AF65-F5344CB8AC3E}">
        <p14:creationId xmlns:p14="http://schemas.microsoft.com/office/powerpoint/2010/main" val="197398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③　研修申込料の支払い</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1" name="テキスト ボックス 20">
            <a:extLst>
              <a:ext uri="{FF2B5EF4-FFF2-40B4-BE49-F238E27FC236}">
                <a16:creationId xmlns:a16="http://schemas.microsoft.com/office/drawing/2014/main" xmlns="" id="{94194FA7-5E65-4A3F-802C-D1A4E1785F85}"/>
              </a:ext>
            </a:extLst>
          </p:cNvPr>
          <p:cNvSpPr txBox="1"/>
          <p:nvPr/>
        </p:nvSpPr>
        <p:spPr>
          <a:xfrm>
            <a:off x="251668" y="1557773"/>
            <a:ext cx="8581937" cy="2862322"/>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日本医療薬学会の銀行口座に、［研修申込料</a:t>
            </a:r>
            <a:r>
              <a:rPr kumimoji="1" lang="en-US" altLang="ja-JP" dirty="0">
                <a:latin typeface="HG創英角ﾎﾟｯﾌﾟ体" panose="040B0A09000000000000" pitchFamily="49" charset="-128"/>
                <a:ea typeface="HG創英角ﾎﾟｯﾌﾟ体" panose="040B0A09000000000000" pitchFamily="49" charset="-128"/>
              </a:rPr>
              <a:t>3,000</a:t>
            </a:r>
            <a:r>
              <a:rPr kumimoji="1" lang="ja-JP" altLang="en-US" dirty="0">
                <a:latin typeface="HG創英角ﾎﾟｯﾌﾟ体" panose="040B0A09000000000000" pitchFamily="49" charset="-128"/>
                <a:ea typeface="HG創英角ﾎﾟｯﾌﾟ体" panose="040B0A09000000000000" pitchFamily="49" charset="-128"/>
              </a:rPr>
              <a:t>円（税別）］を振込み。</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a:p>
            <a:pPr lvl="1"/>
            <a:r>
              <a:rPr kumimoji="1" lang="ja-JP" altLang="en-US" dirty="0">
                <a:latin typeface="HG創英角ﾎﾟｯﾌﾟ体" panose="040B0A09000000000000" pitchFamily="49" charset="-128"/>
                <a:ea typeface="HG創英角ﾎﾟｯﾌﾟ体" panose="040B0A09000000000000" pitchFamily="49" charset="-128"/>
              </a:rPr>
              <a:t>振込先　： みずほ銀行 渋谷中央支店 （店番号：１６２）</a:t>
            </a:r>
          </a:p>
          <a:p>
            <a:pPr lvl="1"/>
            <a:r>
              <a:rPr kumimoji="1" lang="ja-JP" altLang="en-US" dirty="0">
                <a:latin typeface="HG創英角ﾎﾟｯﾌﾟ体" panose="040B0A09000000000000" pitchFamily="49" charset="-128"/>
                <a:ea typeface="HG創英角ﾎﾟｯﾌﾟ体" panose="040B0A09000000000000" pitchFamily="49" charset="-128"/>
              </a:rPr>
              <a:t>口座種別： 普通</a:t>
            </a:r>
          </a:p>
          <a:p>
            <a:pPr lvl="1"/>
            <a:r>
              <a:rPr kumimoji="1" lang="ja-JP" altLang="en-US" dirty="0">
                <a:latin typeface="HG創英角ﾎﾟｯﾌﾟ体" panose="040B0A09000000000000" pitchFamily="49" charset="-128"/>
                <a:ea typeface="HG創英角ﾎﾟｯﾌﾟ体" panose="040B0A09000000000000" pitchFamily="49" charset="-128"/>
              </a:rPr>
              <a:t>口座番号： １５１３４３６</a:t>
            </a:r>
          </a:p>
          <a:p>
            <a:pPr lvl="1"/>
            <a:r>
              <a:rPr kumimoji="1" lang="ja-JP" altLang="en-US" dirty="0">
                <a:latin typeface="HG創英角ﾎﾟｯﾌﾟ体" panose="040B0A09000000000000" pitchFamily="49" charset="-128"/>
                <a:ea typeface="HG創英角ﾎﾟｯﾌﾟ体" panose="040B0A09000000000000" pitchFamily="49" charset="-128"/>
              </a:rPr>
              <a:t>加入者名： 一般社団法人日本医療薬学会</a:t>
            </a:r>
          </a:p>
          <a:p>
            <a:pPr lvl="1"/>
            <a:r>
              <a:rPr kumimoji="1" lang="ja-JP" altLang="en-US" dirty="0">
                <a:latin typeface="HG創英角ﾎﾟｯﾌﾟ体" panose="040B0A09000000000000" pitchFamily="49" charset="-128"/>
                <a:ea typeface="HG創英角ﾎﾟｯﾌﾟ体" panose="040B0A09000000000000" pitchFamily="49" charset="-128"/>
              </a:rPr>
              <a:t>　　　　　　シャ）ニホンイリョウヤクガクカイ</a:t>
            </a:r>
          </a:p>
          <a:p>
            <a:pPr lvl="1"/>
            <a:r>
              <a:rPr kumimoji="1" lang="ja-JP" altLang="en-US" dirty="0">
                <a:latin typeface="HG創英角ﾎﾟｯﾌﾟ体" panose="040B0A09000000000000" pitchFamily="49" charset="-128"/>
                <a:ea typeface="HG創英角ﾎﾟｯﾌﾟ体" panose="040B0A09000000000000" pitchFamily="49" charset="-128"/>
              </a:rPr>
              <a:t>振込人の名義：　会員番号　申請者の氏名</a:t>
            </a:r>
            <a:endParaRPr kumimoji="1" lang="en-US" altLang="ja-JP" dirty="0">
              <a:latin typeface="HG創英角ﾎﾟｯﾌﾟ体" panose="040B0A09000000000000" pitchFamily="49" charset="-128"/>
              <a:ea typeface="HG創英角ﾎﾟｯﾌﾟ体" panose="040B0A09000000000000" pitchFamily="49" charset="-128"/>
            </a:endParaRPr>
          </a:p>
          <a:p>
            <a:pPr lvl="1"/>
            <a:r>
              <a:rPr kumimoji="1" lang="ja-JP" altLang="en-US" dirty="0">
                <a:latin typeface="HG創英角ﾎﾟｯﾌﾟ体" panose="040B0A09000000000000" pitchFamily="49" charset="-128"/>
                <a:ea typeface="HG創英角ﾎﾟｯﾌﾟ体" panose="040B0A09000000000000" pitchFamily="49" charset="-128"/>
              </a:rPr>
              <a:t>　　　　　　　（氏名の前に会員番号を付記してください）</a:t>
            </a:r>
            <a:endParaRPr kumimoji="1" lang="en-US" altLang="ja-JP" dirty="0">
              <a:latin typeface="HG創英角ﾎﾟｯﾌﾟ体" panose="040B0A09000000000000" pitchFamily="49" charset="-128"/>
              <a:ea typeface="HG創英角ﾎﾟｯﾌﾟ体" panose="040B0A09000000000000" pitchFamily="49" charset="-128"/>
            </a:endParaRPr>
          </a:p>
          <a:p>
            <a:pPr algn="ctr"/>
            <a:r>
              <a:rPr kumimoji="1" lang="ja-JP" altLang="en-US" u="sng" dirty="0">
                <a:latin typeface="HG創英角ﾎﾟｯﾌﾟ体" panose="040B0A09000000000000" pitchFamily="49" charset="-128"/>
                <a:ea typeface="HG創英角ﾎﾟｯﾌﾟ体" panose="040B0A09000000000000" pitchFamily="49" charset="-128"/>
              </a:rPr>
              <a:t>　</a:t>
            </a:r>
            <a:endParaRPr kumimoji="1" lang="en-US" altLang="ja-JP" u="sng"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11</a:t>
            </a:fld>
            <a:endParaRPr kumimoji="1" lang="ja-JP" altLang="en-US"/>
          </a:p>
        </p:txBody>
      </p:sp>
    </p:spTree>
    <p:extLst>
      <p:ext uri="{BB962C8B-B14F-4D97-AF65-F5344CB8AC3E}">
        <p14:creationId xmlns:p14="http://schemas.microsoft.com/office/powerpoint/2010/main" val="520365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④　</a:t>
            </a:r>
            <a:r>
              <a:rPr kumimoji="1" lang="zh-TW" altLang="en-US" dirty="0">
                <a:latin typeface="HG創英角ﾎﾟｯﾌﾟ体" panose="040B0A09000000000000" pitchFamily="49" charset="-128"/>
                <a:ea typeface="HG創英角ﾎﾟｯﾌﾟ体" panose="040B0A09000000000000" pitchFamily="49" charset="-128"/>
              </a:rPr>
              <a:t>基幹施設調整依頼書</a:t>
            </a:r>
            <a:r>
              <a:rPr kumimoji="1" lang="ja-JP" altLang="en-US" dirty="0">
                <a:latin typeface="HG創英角ﾎﾟｯﾌﾟ体" panose="040B0A09000000000000" pitchFamily="49" charset="-128"/>
                <a:ea typeface="HG創英角ﾎﾟｯﾌﾟ体" panose="040B0A09000000000000" pitchFamily="49" charset="-128"/>
              </a:rPr>
              <a:t>および振込明細書の提出</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2" name="テキスト ボックス 21">
            <a:extLst>
              <a:ext uri="{FF2B5EF4-FFF2-40B4-BE49-F238E27FC236}">
                <a16:creationId xmlns:a16="http://schemas.microsoft.com/office/drawing/2014/main" xmlns="" id="{0250AFC2-1F79-4FFF-BE86-16D24717C803}"/>
              </a:ext>
            </a:extLst>
          </p:cNvPr>
          <p:cNvSpPr txBox="1"/>
          <p:nvPr/>
        </p:nvSpPr>
        <p:spPr>
          <a:xfrm>
            <a:off x="251667" y="1510991"/>
            <a:ext cx="8581937" cy="923330"/>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振込み終了後、振込明細書を</a:t>
            </a:r>
            <a:r>
              <a:rPr kumimoji="1" lang="en-US" altLang="ja-JP" dirty="0">
                <a:latin typeface="HG創英角ﾎﾟｯﾌﾟ体" panose="040B0A09000000000000" pitchFamily="49" charset="-128"/>
                <a:ea typeface="HG創英角ﾎﾟｯﾌﾟ体" panose="040B0A09000000000000" pitchFamily="49" charset="-128"/>
              </a:rPr>
              <a:t>PDF</a:t>
            </a:r>
            <a:r>
              <a:rPr kumimoji="1" lang="ja-JP" altLang="en-US" dirty="0">
                <a:latin typeface="HG創英角ﾎﾟｯﾌﾟ体" panose="040B0A09000000000000" pitchFamily="49" charset="-128"/>
                <a:ea typeface="HG創英角ﾎﾟｯﾌﾟ体" panose="040B0A09000000000000" pitchFamily="49" charset="-128"/>
              </a:rPr>
              <a:t>化して、</a:t>
            </a:r>
            <a:r>
              <a:rPr kumimoji="1" lang="en-US" altLang="ja-JP" dirty="0">
                <a:latin typeface="HG創英角ﾎﾟｯﾌﾟ体" panose="040B0A09000000000000" pitchFamily="49" charset="-128"/>
                <a:ea typeface="HG創英角ﾎﾟｯﾌﾟ体" panose="040B0A09000000000000" pitchFamily="49" charset="-128"/>
              </a:rPr>
              <a:t>1-</a:t>
            </a:r>
            <a:r>
              <a:rPr kumimoji="1" lang="ja-JP" altLang="en-US" dirty="0">
                <a:latin typeface="HG創英角ﾎﾟｯﾌﾟ体" panose="040B0A09000000000000" pitchFamily="49" charset="-128"/>
                <a:ea typeface="HG創英角ﾎﾟｯﾌﾟ体" panose="040B0A09000000000000" pitchFamily="49" charset="-128"/>
              </a:rPr>
              <a:t>②で作成した基幹施設調整依頼書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とともに、日本医療薬学会および</a:t>
            </a:r>
            <a:r>
              <a:rPr kumimoji="1" lang="ja-JP" altLang="en-US" u="wavy" dirty="0">
                <a:solidFill>
                  <a:srgbClr val="FF0000"/>
                </a:solidFill>
                <a:latin typeface="HG創英角ﾎﾟｯﾌﾟ体" panose="040B0A09000000000000" pitchFamily="49" charset="-128"/>
                <a:ea typeface="HG創英角ﾎﾟｯﾌﾟ体" panose="040B0A09000000000000" pitchFamily="49" charset="-128"/>
              </a:rPr>
              <a:t>勤務先薬局と同一都道府県内にある都道府県薬剤師会</a:t>
            </a:r>
            <a:r>
              <a:rPr kumimoji="1" lang="ja-JP" altLang="en-US" dirty="0">
                <a:latin typeface="HG創英角ﾎﾟｯﾌﾟ体" panose="040B0A09000000000000" pitchFamily="49" charset="-128"/>
                <a:ea typeface="HG創英角ﾎﾟｯﾌﾟ体" panose="040B0A09000000000000" pitchFamily="49" charset="-128"/>
              </a:rPr>
              <a:t>に、メールで提出。</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3" name="テキスト ボックス 22">
            <a:extLst>
              <a:ext uri="{FF2B5EF4-FFF2-40B4-BE49-F238E27FC236}">
                <a16:creationId xmlns:a16="http://schemas.microsoft.com/office/drawing/2014/main" xmlns="" id="{8D3A9E52-46F6-4A11-8419-F05A5E5A0E39}"/>
              </a:ext>
            </a:extLst>
          </p:cNvPr>
          <p:cNvSpPr txBox="1"/>
          <p:nvPr/>
        </p:nvSpPr>
        <p:spPr>
          <a:xfrm>
            <a:off x="251667" y="2680290"/>
            <a:ext cx="8581938" cy="646331"/>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日本医療薬学会提出先メールアドレス</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hlinkClick r:id="rId2"/>
              </a:rPr>
              <a:t>pha@jsphcs.jp</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xmlns="" id="{0FBE3AD7-F478-42F7-9949-F11263EA3211}"/>
              </a:ext>
            </a:extLst>
          </p:cNvPr>
          <p:cNvSpPr txBox="1"/>
          <p:nvPr/>
        </p:nvSpPr>
        <p:spPr>
          <a:xfrm>
            <a:off x="251666" y="3849589"/>
            <a:ext cx="8581937" cy="1477328"/>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都道府県薬剤師会提出先メールアドレス</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基幹施設調整依頼書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の申請連絡先シートに</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一覧が掲載されています。</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12</a:t>
            </a:fld>
            <a:endParaRPr kumimoji="1" lang="ja-JP" altLang="en-US"/>
          </a:p>
        </p:txBody>
      </p:sp>
    </p:spTree>
    <p:extLst>
      <p:ext uri="{BB962C8B-B14F-4D97-AF65-F5344CB8AC3E}">
        <p14:creationId xmlns:p14="http://schemas.microsoft.com/office/powerpoint/2010/main" val="414214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⑤　研修先基幹施設（病院）の通知</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2" name="テキスト ボックス 21">
            <a:extLst>
              <a:ext uri="{FF2B5EF4-FFF2-40B4-BE49-F238E27FC236}">
                <a16:creationId xmlns:a16="http://schemas.microsoft.com/office/drawing/2014/main" xmlns="" id="{0250AFC2-1F79-4FFF-BE86-16D24717C803}"/>
              </a:ext>
            </a:extLst>
          </p:cNvPr>
          <p:cNvSpPr txBox="1"/>
          <p:nvPr/>
        </p:nvSpPr>
        <p:spPr>
          <a:xfrm>
            <a:off x="251667" y="1510991"/>
            <a:ext cx="8581937" cy="1200329"/>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日本医療薬学会から研修先の基幹施設が通知されます。</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なお、研修先の基幹施設の受入定員数等によっては、研修先の基幹施設が決定しない場合があります。この場合でも、</a:t>
            </a:r>
            <a:r>
              <a:rPr kumimoji="1" lang="ja-JP" altLang="en-US" dirty="0">
                <a:solidFill>
                  <a:srgbClr val="FF0000"/>
                </a:solidFill>
                <a:latin typeface="HG創英角ﾎﾟｯﾌﾟ体" panose="040B0A09000000000000" pitchFamily="49" charset="-128"/>
                <a:ea typeface="HG創英角ﾎﾟｯﾌﾟ体" panose="040B0A09000000000000" pitchFamily="49" charset="-128"/>
              </a:rPr>
              <a:t>研修申込料の返金等はされず、次年度以降に再度申込が必要になります。</a:t>
            </a:r>
            <a:endParaRPr kumimoji="1" lang="en-US" altLang="ja-JP" dirty="0">
              <a:solidFill>
                <a:srgbClr val="FF0000"/>
              </a:solidFill>
              <a:latin typeface="HG創英角ﾎﾟｯﾌﾟ体" panose="040B0A09000000000000" pitchFamily="49" charset="-128"/>
              <a:ea typeface="HG創英角ﾎﾟｯﾌﾟ体" panose="040B0A09000000000000" pitchFamily="49" charset="-128"/>
            </a:endParaRPr>
          </a:p>
        </p:txBody>
      </p:sp>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13</a:t>
            </a:fld>
            <a:endParaRPr kumimoji="1" lang="ja-JP" altLang="en-US"/>
          </a:p>
        </p:txBody>
      </p:sp>
    </p:spTree>
    <p:extLst>
      <p:ext uri="{BB962C8B-B14F-4D97-AF65-F5344CB8AC3E}">
        <p14:creationId xmlns:p14="http://schemas.microsoft.com/office/powerpoint/2010/main" val="132935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①　日本医療薬学会地域薬学ケア専門薬剤師認定申請書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地域薬学ケア専門・様式１（</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pic>
        <p:nvPicPr>
          <p:cNvPr id="6" name="図 5">
            <a:extLst>
              <a:ext uri="{FF2B5EF4-FFF2-40B4-BE49-F238E27FC236}">
                <a16:creationId xmlns:a16="http://schemas.microsoft.com/office/drawing/2014/main" xmlns="" id="{0821CD39-644F-4E96-8B52-8EECEF1E7080}"/>
              </a:ext>
            </a:extLst>
          </p:cNvPr>
          <p:cNvPicPr>
            <a:picLocks noChangeAspect="1"/>
          </p:cNvPicPr>
          <p:nvPr/>
        </p:nvPicPr>
        <p:blipFill>
          <a:blip r:embed="rId2"/>
          <a:stretch>
            <a:fillRect/>
          </a:stretch>
        </p:blipFill>
        <p:spPr>
          <a:xfrm>
            <a:off x="1549774" y="1710230"/>
            <a:ext cx="2997061" cy="4498747"/>
          </a:xfrm>
          <a:prstGeom prst="rect">
            <a:avLst/>
          </a:prstGeom>
          <a:ln>
            <a:solidFill>
              <a:schemeClr val="tx1"/>
            </a:solidFill>
          </a:ln>
        </p:spPr>
      </p:pic>
      <p:sp>
        <p:nvSpPr>
          <p:cNvPr id="29" name="吹き出し: 角を丸めた四角形 28">
            <a:extLst>
              <a:ext uri="{FF2B5EF4-FFF2-40B4-BE49-F238E27FC236}">
                <a16:creationId xmlns:a16="http://schemas.microsoft.com/office/drawing/2014/main" xmlns="" id="{D3F80BB7-569F-4B8E-BFCC-EE930829B3CF}"/>
              </a:ext>
            </a:extLst>
          </p:cNvPr>
          <p:cNvSpPr/>
          <p:nvPr/>
        </p:nvSpPr>
        <p:spPr>
          <a:xfrm>
            <a:off x="5234734" y="1753790"/>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申込年月日を入力</a:t>
            </a:r>
          </a:p>
        </p:txBody>
      </p:sp>
      <p:sp>
        <p:nvSpPr>
          <p:cNvPr id="30" name="吹き出し: 角を丸めた四角形 29">
            <a:extLst>
              <a:ext uri="{FF2B5EF4-FFF2-40B4-BE49-F238E27FC236}">
                <a16:creationId xmlns:a16="http://schemas.microsoft.com/office/drawing/2014/main" xmlns="" id="{768C08FC-F6DD-43B7-8A20-B51DBE2F8BE5}"/>
              </a:ext>
            </a:extLst>
          </p:cNvPr>
          <p:cNvSpPr/>
          <p:nvPr/>
        </p:nvSpPr>
        <p:spPr>
          <a:xfrm>
            <a:off x="5234733" y="2440966"/>
            <a:ext cx="2248248" cy="536895"/>
          </a:xfrm>
          <a:prstGeom prst="wedgeRoundRectCallout">
            <a:avLst>
              <a:gd name="adj1" fmla="val -67787"/>
              <a:gd name="adj2" fmla="val 625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申請する認定制度を選択</a:t>
            </a:r>
          </a:p>
        </p:txBody>
      </p:sp>
      <p:sp>
        <p:nvSpPr>
          <p:cNvPr id="31" name="右大かっこ 30">
            <a:extLst>
              <a:ext uri="{FF2B5EF4-FFF2-40B4-BE49-F238E27FC236}">
                <a16:creationId xmlns:a16="http://schemas.microsoft.com/office/drawing/2014/main" xmlns="" id="{F55FBE09-53E9-4653-B740-BD892219A3BE}"/>
              </a:ext>
            </a:extLst>
          </p:cNvPr>
          <p:cNvSpPr/>
          <p:nvPr/>
        </p:nvSpPr>
        <p:spPr>
          <a:xfrm>
            <a:off x="4613610" y="1865536"/>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大かっこ 31">
            <a:extLst>
              <a:ext uri="{FF2B5EF4-FFF2-40B4-BE49-F238E27FC236}">
                <a16:creationId xmlns:a16="http://schemas.microsoft.com/office/drawing/2014/main" xmlns="" id="{4C9EC9D2-4A35-481D-8144-F6EEC41720B5}"/>
              </a:ext>
            </a:extLst>
          </p:cNvPr>
          <p:cNvSpPr/>
          <p:nvPr/>
        </p:nvSpPr>
        <p:spPr>
          <a:xfrm>
            <a:off x="4607062" y="2667698"/>
            <a:ext cx="172140" cy="204653"/>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右大かっこ 32">
            <a:extLst>
              <a:ext uri="{FF2B5EF4-FFF2-40B4-BE49-F238E27FC236}">
                <a16:creationId xmlns:a16="http://schemas.microsoft.com/office/drawing/2014/main" xmlns="" id="{B8BEC4FB-A0A9-44DB-AEF8-1219500AEBBB}"/>
              </a:ext>
            </a:extLst>
          </p:cNvPr>
          <p:cNvSpPr/>
          <p:nvPr/>
        </p:nvSpPr>
        <p:spPr>
          <a:xfrm>
            <a:off x="4607062" y="3749081"/>
            <a:ext cx="178690" cy="1418537"/>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吹き出し: 角を丸めた四角形 33">
            <a:extLst>
              <a:ext uri="{FF2B5EF4-FFF2-40B4-BE49-F238E27FC236}">
                <a16:creationId xmlns:a16="http://schemas.microsoft.com/office/drawing/2014/main" xmlns="" id="{AA792D11-3161-4540-835C-28DB5D9C3D86}"/>
              </a:ext>
            </a:extLst>
          </p:cNvPr>
          <p:cNvSpPr/>
          <p:nvPr/>
        </p:nvSpPr>
        <p:spPr>
          <a:xfrm>
            <a:off x="5201178" y="4129884"/>
            <a:ext cx="3087146" cy="782864"/>
          </a:xfrm>
          <a:prstGeom prst="wedgeRoundRectCallout">
            <a:avLst>
              <a:gd name="adj1" fmla="val -62111"/>
              <a:gd name="adj2" fmla="val -2209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勤務先薬局（基幹施設）の情報を入力</a:t>
            </a:r>
          </a:p>
        </p:txBody>
      </p:sp>
      <p:sp>
        <p:nvSpPr>
          <p:cNvPr id="35" name="右大かっこ 34">
            <a:extLst>
              <a:ext uri="{FF2B5EF4-FFF2-40B4-BE49-F238E27FC236}">
                <a16:creationId xmlns:a16="http://schemas.microsoft.com/office/drawing/2014/main" xmlns="" id="{A43EFA84-3697-424E-9D40-DF6A2435E2F3}"/>
              </a:ext>
            </a:extLst>
          </p:cNvPr>
          <p:cNvSpPr/>
          <p:nvPr/>
        </p:nvSpPr>
        <p:spPr>
          <a:xfrm>
            <a:off x="4607063" y="2893555"/>
            <a:ext cx="172139" cy="834321"/>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吹き出し: 角を丸めた四角形 35">
            <a:extLst>
              <a:ext uri="{FF2B5EF4-FFF2-40B4-BE49-F238E27FC236}">
                <a16:creationId xmlns:a16="http://schemas.microsoft.com/office/drawing/2014/main" xmlns="" id="{E257A185-E670-47E2-8C88-FACC2BF6A9E3}"/>
              </a:ext>
            </a:extLst>
          </p:cNvPr>
          <p:cNvSpPr/>
          <p:nvPr/>
        </p:nvSpPr>
        <p:spPr>
          <a:xfrm>
            <a:off x="5201178" y="3190981"/>
            <a:ext cx="1845576" cy="536895"/>
          </a:xfrm>
          <a:prstGeom prst="wedgeRoundRectCallout">
            <a:avLst>
              <a:gd name="adj1" fmla="val -70169"/>
              <a:gd name="adj2" fmla="val -781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申請者の情報を入力</a:t>
            </a:r>
          </a:p>
        </p:txBody>
      </p:sp>
      <p:sp>
        <p:nvSpPr>
          <p:cNvPr id="37" name="吹き出し: 角を丸めた四角形 36">
            <a:extLst>
              <a:ext uri="{FF2B5EF4-FFF2-40B4-BE49-F238E27FC236}">
                <a16:creationId xmlns:a16="http://schemas.microsoft.com/office/drawing/2014/main" xmlns="" id="{EDF97FC9-ACEB-4928-9D47-DA8253382B6C}"/>
              </a:ext>
            </a:extLst>
          </p:cNvPr>
          <p:cNvSpPr/>
          <p:nvPr/>
        </p:nvSpPr>
        <p:spPr>
          <a:xfrm>
            <a:off x="5252909" y="5085621"/>
            <a:ext cx="3087146" cy="677615"/>
          </a:xfrm>
          <a:prstGeom prst="wedgeRoundRectCallout">
            <a:avLst>
              <a:gd name="adj1" fmla="val -62924"/>
              <a:gd name="adj2" fmla="val -201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薬剤師名簿登録番号、登録年月日、および研修施設（基幹施設）を入力</a:t>
            </a:r>
          </a:p>
        </p:txBody>
      </p:sp>
      <p:sp>
        <p:nvSpPr>
          <p:cNvPr id="38" name="右大かっこ 37">
            <a:extLst>
              <a:ext uri="{FF2B5EF4-FFF2-40B4-BE49-F238E27FC236}">
                <a16:creationId xmlns:a16="http://schemas.microsoft.com/office/drawing/2014/main" xmlns="" id="{924613C6-B3CD-474A-998A-90B821851305}"/>
              </a:ext>
            </a:extLst>
          </p:cNvPr>
          <p:cNvSpPr/>
          <p:nvPr/>
        </p:nvSpPr>
        <p:spPr>
          <a:xfrm>
            <a:off x="4607060" y="5188824"/>
            <a:ext cx="172139" cy="44019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xmlns="" id="{2F515C8C-BCCF-48EB-8E10-F0C683DD0C93}"/>
              </a:ext>
            </a:extLst>
          </p:cNvPr>
          <p:cNvSpPr txBox="1"/>
          <p:nvPr/>
        </p:nvSpPr>
        <p:spPr>
          <a:xfrm>
            <a:off x="251667" y="6338295"/>
            <a:ext cx="8581937" cy="369332"/>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併せて、薬剤師免許証を</a:t>
            </a:r>
            <a:r>
              <a:rPr kumimoji="1" lang="en-US" altLang="ja-JP" dirty="0">
                <a:latin typeface="HG創英角ﾎﾟｯﾌﾟ体" panose="040B0A09000000000000" pitchFamily="49" charset="-128"/>
                <a:ea typeface="HG創英角ﾎﾟｯﾌﾟ体" panose="040B0A09000000000000" pitchFamily="49" charset="-128"/>
              </a:rPr>
              <a:t>PDF</a:t>
            </a:r>
            <a:r>
              <a:rPr kumimoji="1" lang="ja-JP" altLang="en-US" dirty="0">
                <a:latin typeface="HG創英角ﾎﾟｯﾌﾟ体" panose="040B0A09000000000000" pitchFamily="49" charset="-128"/>
                <a:ea typeface="HG創英角ﾎﾟｯﾌﾟ体" panose="040B0A09000000000000" pitchFamily="49" charset="-128"/>
              </a:rPr>
              <a:t>化する。</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14</a:t>
            </a:fld>
            <a:endParaRPr kumimoji="1" lang="ja-JP" altLang="en-US"/>
          </a:p>
        </p:txBody>
      </p:sp>
    </p:spTree>
    <p:extLst>
      <p:ext uri="{BB962C8B-B14F-4D97-AF65-F5344CB8AC3E}">
        <p14:creationId xmlns:p14="http://schemas.microsoft.com/office/powerpoint/2010/main" val="985148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②　職歴（薬剤師としての実務経験）</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地域薬学ケア専門・様式２（</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9" name="吹き出し: 角を丸めた四角形 28">
            <a:extLst>
              <a:ext uri="{FF2B5EF4-FFF2-40B4-BE49-F238E27FC236}">
                <a16:creationId xmlns:a16="http://schemas.microsoft.com/office/drawing/2014/main" xmlns="" id="{D3F80BB7-569F-4B8E-BFCC-EE930829B3CF}"/>
              </a:ext>
            </a:extLst>
          </p:cNvPr>
          <p:cNvSpPr/>
          <p:nvPr/>
        </p:nvSpPr>
        <p:spPr>
          <a:xfrm>
            <a:off x="5201178" y="1889003"/>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申請者氏名を入力</a:t>
            </a:r>
          </a:p>
        </p:txBody>
      </p:sp>
      <p:sp>
        <p:nvSpPr>
          <p:cNvPr id="30" name="吹き出し: 角を丸めた四角形 29">
            <a:extLst>
              <a:ext uri="{FF2B5EF4-FFF2-40B4-BE49-F238E27FC236}">
                <a16:creationId xmlns:a16="http://schemas.microsoft.com/office/drawing/2014/main" xmlns="" id="{768C08FC-F6DD-43B7-8A20-B51DBE2F8BE5}"/>
              </a:ext>
            </a:extLst>
          </p:cNvPr>
          <p:cNvSpPr/>
          <p:nvPr/>
        </p:nvSpPr>
        <p:spPr>
          <a:xfrm>
            <a:off x="5201178" y="2559458"/>
            <a:ext cx="2248248" cy="536895"/>
          </a:xfrm>
          <a:prstGeom prst="wedgeRoundRectCallout">
            <a:avLst>
              <a:gd name="adj1" fmla="val -66668"/>
              <a:gd name="adj2" fmla="val -5000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実務経験年数を入力</a:t>
            </a:r>
          </a:p>
        </p:txBody>
      </p:sp>
      <p:sp>
        <p:nvSpPr>
          <p:cNvPr id="31" name="右大かっこ 30">
            <a:extLst>
              <a:ext uri="{FF2B5EF4-FFF2-40B4-BE49-F238E27FC236}">
                <a16:creationId xmlns:a16="http://schemas.microsoft.com/office/drawing/2014/main" xmlns="" id="{F55FBE09-53E9-4653-B740-BD892219A3BE}"/>
              </a:ext>
            </a:extLst>
          </p:cNvPr>
          <p:cNvSpPr/>
          <p:nvPr/>
        </p:nvSpPr>
        <p:spPr>
          <a:xfrm>
            <a:off x="4607057" y="2011290"/>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大かっこ 31">
            <a:extLst>
              <a:ext uri="{FF2B5EF4-FFF2-40B4-BE49-F238E27FC236}">
                <a16:creationId xmlns:a16="http://schemas.microsoft.com/office/drawing/2014/main" xmlns="" id="{4C9EC9D2-4A35-481D-8144-F6EEC41720B5}"/>
              </a:ext>
            </a:extLst>
          </p:cNvPr>
          <p:cNvSpPr/>
          <p:nvPr/>
        </p:nvSpPr>
        <p:spPr>
          <a:xfrm>
            <a:off x="4613967" y="2413091"/>
            <a:ext cx="172140" cy="204653"/>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右大かっこ 34">
            <a:extLst>
              <a:ext uri="{FF2B5EF4-FFF2-40B4-BE49-F238E27FC236}">
                <a16:creationId xmlns:a16="http://schemas.microsoft.com/office/drawing/2014/main" xmlns="" id="{A43EFA84-3697-424E-9D40-DF6A2435E2F3}"/>
              </a:ext>
            </a:extLst>
          </p:cNvPr>
          <p:cNvSpPr/>
          <p:nvPr/>
        </p:nvSpPr>
        <p:spPr>
          <a:xfrm>
            <a:off x="4607064" y="2785146"/>
            <a:ext cx="172135" cy="3263316"/>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吹き出し: 角を丸めた四角形 35">
            <a:extLst>
              <a:ext uri="{FF2B5EF4-FFF2-40B4-BE49-F238E27FC236}">
                <a16:creationId xmlns:a16="http://schemas.microsoft.com/office/drawing/2014/main" xmlns="" id="{E257A185-E670-47E2-8C88-FACC2BF6A9E3}"/>
              </a:ext>
            </a:extLst>
          </p:cNvPr>
          <p:cNvSpPr/>
          <p:nvPr/>
        </p:nvSpPr>
        <p:spPr>
          <a:xfrm>
            <a:off x="5201178" y="4138938"/>
            <a:ext cx="2978088" cy="536895"/>
          </a:xfrm>
          <a:prstGeom prst="wedgeRoundRectCallout">
            <a:avLst>
              <a:gd name="adj1" fmla="val -62845"/>
              <a:gd name="adj2" fmla="val -140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今までの薬剤師としての職歴を入力</a:t>
            </a:r>
          </a:p>
        </p:txBody>
      </p:sp>
      <p:pic>
        <p:nvPicPr>
          <p:cNvPr id="2" name="図 1">
            <a:extLst>
              <a:ext uri="{FF2B5EF4-FFF2-40B4-BE49-F238E27FC236}">
                <a16:creationId xmlns:a16="http://schemas.microsoft.com/office/drawing/2014/main" xmlns="" id="{A86A79E5-56B6-4A38-B91D-2E8480E73CB8}"/>
              </a:ext>
            </a:extLst>
          </p:cNvPr>
          <p:cNvPicPr>
            <a:picLocks noChangeAspect="1"/>
          </p:cNvPicPr>
          <p:nvPr/>
        </p:nvPicPr>
        <p:blipFill>
          <a:blip r:embed="rId2"/>
          <a:stretch>
            <a:fillRect/>
          </a:stretch>
        </p:blipFill>
        <p:spPr>
          <a:xfrm>
            <a:off x="1023457" y="1647525"/>
            <a:ext cx="3439485" cy="5002223"/>
          </a:xfrm>
          <a:prstGeom prst="rect">
            <a:avLst/>
          </a:prstGeom>
          <a:ln>
            <a:solidFill>
              <a:schemeClr val="tx1"/>
            </a:solidFill>
          </a:ln>
        </p:spPr>
      </p:pic>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15</a:t>
            </a:fld>
            <a:endParaRPr kumimoji="1" lang="ja-JP" altLang="en-US"/>
          </a:p>
        </p:txBody>
      </p:sp>
    </p:spTree>
    <p:extLst>
      <p:ext uri="{BB962C8B-B14F-4D97-AF65-F5344CB8AC3E}">
        <p14:creationId xmlns:p14="http://schemas.microsoft.com/office/powerpoint/2010/main" val="126125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③　学会・生涯研修認定薬剤師</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地域薬学ケア専門・様式３（</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9" name="吹き出し: 角を丸めた四角形 28">
            <a:extLst>
              <a:ext uri="{FF2B5EF4-FFF2-40B4-BE49-F238E27FC236}">
                <a16:creationId xmlns:a16="http://schemas.microsoft.com/office/drawing/2014/main" xmlns="" id="{D3F80BB7-569F-4B8E-BFCC-EE930829B3CF}"/>
              </a:ext>
            </a:extLst>
          </p:cNvPr>
          <p:cNvSpPr/>
          <p:nvPr/>
        </p:nvSpPr>
        <p:spPr>
          <a:xfrm>
            <a:off x="5251512" y="2182618"/>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申請者氏名を入力</a:t>
            </a:r>
          </a:p>
        </p:txBody>
      </p:sp>
      <p:sp>
        <p:nvSpPr>
          <p:cNvPr id="30" name="吹き出し: 角を丸めた四角形 29">
            <a:extLst>
              <a:ext uri="{FF2B5EF4-FFF2-40B4-BE49-F238E27FC236}">
                <a16:creationId xmlns:a16="http://schemas.microsoft.com/office/drawing/2014/main" xmlns="" id="{768C08FC-F6DD-43B7-8A20-B51DBE2F8BE5}"/>
              </a:ext>
            </a:extLst>
          </p:cNvPr>
          <p:cNvSpPr/>
          <p:nvPr/>
        </p:nvSpPr>
        <p:spPr>
          <a:xfrm>
            <a:off x="5251511" y="3507415"/>
            <a:ext cx="3498206" cy="720636"/>
          </a:xfrm>
          <a:prstGeom prst="wedgeRoundRectCallout">
            <a:avLst>
              <a:gd name="adj1" fmla="val -61931"/>
              <a:gd name="adj2" fmla="val 2187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各種学会等の認定薬剤師の認定番号および認定期間を入力</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（複数認定を受けている場合はすべて入力）</a:t>
            </a:r>
          </a:p>
        </p:txBody>
      </p:sp>
      <p:sp>
        <p:nvSpPr>
          <p:cNvPr id="31" name="右大かっこ 30">
            <a:extLst>
              <a:ext uri="{FF2B5EF4-FFF2-40B4-BE49-F238E27FC236}">
                <a16:creationId xmlns:a16="http://schemas.microsoft.com/office/drawing/2014/main" xmlns="" id="{F55FBE09-53E9-4653-B740-BD892219A3BE}"/>
              </a:ext>
            </a:extLst>
          </p:cNvPr>
          <p:cNvSpPr/>
          <p:nvPr/>
        </p:nvSpPr>
        <p:spPr>
          <a:xfrm>
            <a:off x="4657391" y="2304905"/>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大かっこ 31">
            <a:extLst>
              <a:ext uri="{FF2B5EF4-FFF2-40B4-BE49-F238E27FC236}">
                <a16:creationId xmlns:a16="http://schemas.microsoft.com/office/drawing/2014/main" xmlns="" id="{4C9EC9D2-4A35-481D-8144-F6EEC41720B5}"/>
              </a:ext>
            </a:extLst>
          </p:cNvPr>
          <p:cNvSpPr/>
          <p:nvPr/>
        </p:nvSpPr>
        <p:spPr>
          <a:xfrm>
            <a:off x="4664300" y="2810312"/>
            <a:ext cx="165233" cy="236569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xmlns="" id="{177933FF-C30C-4969-8D6E-DBB41A10C913}"/>
              </a:ext>
            </a:extLst>
          </p:cNvPr>
          <p:cNvPicPr>
            <a:picLocks noChangeAspect="1"/>
          </p:cNvPicPr>
          <p:nvPr/>
        </p:nvPicPr>
        <p:blipFill>
          <a:blip r:embed="rId2"/>
          <a:stretch>
            <a:fillRect/>
          </a:stretch>
        </p:blipFill>
        <p:spPr>
          <a:xfrm>
            <a:off x="1267706" y="1873779"/>
            <a:ext cx="3329462" cy="4333048"/>
          </a:xfrm>
          <a:prstGeom prst="rect">
            <a:avLst/>
          </a:prstGeom>
          <a:ln>
            <a:solidFill>
              <a:schemeClr val="tx1"/>
            </a:solidFill>
          </a:ln>
        </p:spPr>
      </p:pic>
      <p:sp>
        <p:nvSpPr>
          <p:cNvPr id="12" name="テキスト ボックス 11">
            <a:extLst>
              <a:ext uri="{FF2B5EF4-FFF2-40B4-BE49-F238E27FC236}">
                <a16:creationId xmlns:a16="http://schemas.microsoft.com/office/drawing/2014/main" xmlns="" id="{DD5A3ED4-6691-45BF-9EBE-1C1705CDFFF0}"/>
              </a:ext>
            </a:extLst>
          </p:cNvPr>
          <p:cNvSpPr txBox="1"/>
          <p:nvPr/>
        </p:nvSpPr>
        <p:spPr>
          <a:xfrm>
            <a:off x="251667" y="6338295"/>
            <a:ext cx="8581937" cy="369332"/>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併せて、各種学会等の認定薬剤師制度の認定証を</a:t>
            </a:r>
            <a:r>
              <a:rPr kumimoji="1" lang="en-US" altLang="ja-JP" dirty="0">
                <a:latin typeface="HG創英角ﾎﾟｯﾌﾟ体" panose="040B0A09000000000000" pitchFamily="49" charset="-128"/>
                <a:ea typeface="HG創英角ﾎﾟｯﾌﾟ体" panose="040B0A09000000000000" pitchFamily="49" charset="-128"/>
              </a:rPr>
              <a:t>PDF</a:t>
            </a:r>
            <a:r>
              <a:rPr kumimoji="1" lang="ja-JP" altLang="en-US" dirty="0">
                <a:latin typeface="HG創英角ﾎﾟｯﾌﾟ体" panose="040B0A09000000000000" pitchFamily="49" charset="-128"/>
                <a:ea typeface="HG創英角ﾎﾟｯﾌﾟ体" panose="040B0A09000000000000" pitchFamily="49" charset="-128"/>
              </a:rPr>
              <a:t>化する。</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16</a:t>
            </a:fld>
            <a:endParaRPr kumimoji="1" lang="ja-JP" altLang="en-US"/>
          </a:p>
        </p:txBody>
      </p:sp>
    </p:spTree>
    <p:extLst>
      <p:ext uri="{BB962C8B-B14F-4D97-AF65-F5344CB8AC3E}">
        <p14:creationId xmlns:p14="http://schemas.microsoft.com/office/powerpoint/2010/main" val="1521813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④　学会発表・学術論文・目録</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地域薬学ケア専門・様式４（</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9" name="吹き出し: 角を丸めた四角形 28">
            <a:extLst>
              <a:ext uri="{FF2B5EF4-FFF2-40B4-BE49-F238E27FC236}">
                <a16:creationId xmlns:a16="http://schemas.microsoft.com/office/drawing/2014/main" xmlns="" id="{D3F80BB7-569F-4B8E-BFCC-EE930829B3CF}"/>
              </a:ext>
            </a:extLst>
          </p:cNvPr>
          <p:cNvSpPr/>
          <p:nvPr/>
        </p:nvSpPr>
        <p:spPr>
          <a:xfrm>
            <a:off x="4492307" y="1858791"/>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申請者氏名を入力</a:t>
            </a:r>
          </a:p>
        </p:txBody>
      </p:sp>
      <p:sp>
        <p:nvSpPr>
          <p:cNvPr id="30" name="吹き出し: 角を丸めた四角形 29">
            <a:extLst>
              <a:ext uri="{FF2B5EF4-FFF2-40B4-BE49-F238E27FC236}">
                <a16:creationId xmlns:a16="http://schemas.microsoft.com/office/drawing/2014/main" xmlns="" id="{768C08FC-F6DD-43B7-8A20-B51DBE2F8BE5}"/>
              </a:ext>
            </a:extLst>
          </p:cNvPr>
          <p:cNvSpPr/>
          <p:nvPr/>
        </p:nvSpPr>
        <p:spPr>
          <a:xfrm>
            <a:off x="4492305" y="2592198"/>
            <a:ext cx="3980576" cy="804150"/>
          </a:xfrm>
          <a:prstGeom prst="wedgeRoundRectCallout">
            <a:avLst>
              <a:gd name="adj1" fmla="val -59169"/>
              <a:gd name="adj2" fmla="val -1359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学会発表の学会名等の情報を入力。</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（申請者本人が筆頭発表者となった発表に限る）</a:t>
            </a:r>
          </a:p>
        </p:txBody>
      </p:sp>
      <p:sp>
        <p:nvSpPr>
          <p:cNvPr id="31" name="右大かっこ 30">
            <a:extLst>
              <a:ext uri="{FF2B5EF4-FFF2-40B4-BE49-F238E27FC236}">
                <a16:creationId xmlns:a16="http://schemas.microsoft.com/office/drawing/2014/main" xmlns="" id="{F55FBE09-53E9-4653-B740-BD892219A3BE}"/>
              </a:ext>
            </a:extLst>
          </p:cNvPr>
          <p:cNvSpPr/>
          <p:nvPr/>
        </p:nvSpPr>
        <p:spPr>
          <a:xfrm>
            <a:off x="3898186" y="1981078"/>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大かっこ 31">
            <a:extLst>
              <a:ext uri="{FF2B5EF4-FFF2-40B4-BE49-F238E27FC236}">
                <a16:creationId xmlns:a16="http://schemas.microsoft.com/office/drawing/2014/main" xmlns="" id="{4C9EC9D2-4A35-481D-8144-F6EEC41720B5}"/>
              </a:ext>
            </a:extLst>
          </p:cNvPr>
          <p:cNvSpPr/>
          <p:nvPr/>
        </p:nvSpPr>
        <p:spPr>
          <a:xfrm>
            <a:off x="3905095" y="2334552"/>
            <a:ext cx="172142" cy="119721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DD5A3ED4-6691-45BF-9EBE-1C1705CDFFF0}"/>
              </a:ext>
            </a:extLst>
          </p:cNvPr>
          <p:cNvSpPr txBox="1"/>
          <p:nvPr/>
        </p:nvSpPr>
        <p:spPr>
          <a:xfrm>
            <a:off x="4070329" y="5131594"/>
            <a:ext cx="4763278" cy="1477328"/>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併せて、下記を</a:t>
            </a:r>
            <a:r>
              <a:rPr kumimoji="1" lang="en-US" altLang="ja-JP" dirty="0">
                <a:latin typeface="HG創英角ﾎﾟｯﾌﾟ体" panose="040B0A09000000000000" pitchFamily="49" charset="-128"/>
                <a:ea typeface="HG創英角ﾎﾟｯﾌﾟ体" panose="040B0A09000000000000" pitchFamily="49" charset="-128"/>
              </a:rPr>
              <a:t>PDF</a:t>
            </a:r>
            <a:r>
              <a:rPr kumimoji="1" lang="ja-JP" altLang="en-US" dirty="0">
                <a:latin typeface="HG創英角ﾎﾟｯﾌﾟ体" panose="040B0A09000000000000" pitchFamily="49" charset="-128"/>
                <a:ea typeface="HG創英角ﾎﾟｯﾌﾟ体" panose="040B0A09000000000000" pitchFamily="49" charset="-128"/>
              </a:rPr>
              <a:t>化する。</a:t>
            </a:r>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各発表の講演集等の表紙</a:t>
            </a:r>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各発表要旨が掲載されている該当ページ</a:t>
            </a:r>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各論文の別刷り又はコピー</a:t>
            </a:r>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それぞれの投稿時の投稿規定</a:t>
            </a:r>
            <a:endParaRPr kumimoji="1" lang="en-US" altLang="ja-JP" dirty="0">
              <a:latin typeface="HG創英角ﾎﾟｯﾌﾟ体" panose="040B0A09000000000000" pitchFamily="49" charset="-128"/>
              <a:ea typeface="HG創英角ﾎﾟｯﾌﾟ体" panose="040B0A09000000000000" pitchFamily="49" charset="-128"/>
            </a:endParaRPr>
          </a:p>
        </p:txBody>
      </p:sp>
      <p:pic>
        <p:nvPicPr>
          <p:cNvPr id="2" name="図 1">
            <a:extLst>
              <a:ext uri="{FF2B5EF4-FFF2-40B4-BE49-F238E27FC236}">
                <a16:creationId xmlns:a16="http://schemas.microsoft.com/office/drawing/2014/main" xmlns="" id="{D3FDB36B-2E65-4CDA-AA43-1B1502493FC3}"/>
              </a:ext>
            </a:extLst>
          </p:cNvPr>
          <p:cNvPicPr>
            <a:picLocks noChangeAspect="1"/>
          </p:cNvPicPr>
          <p:nvPr/>
        </p:nvPicPr>
        <p:blipFill>
          <a:blip r:embed="rId2"/>
          <a:stretch>
            <a:fillRect/>
          </a:stretch>
        </p:blipFill>
        <p:spPr>
          <a:xfrm>
            <a:off x="847956" y="1697472"/>
            <a:ext cx="2977424" cy="4511432"/>
          </a:xfrm>
          <a:prstGeom prst="rect">
            <a:avLst/>
          </a:prstGeom>
          <a:ln>
            <a:solidFill>
              <a:schemeClr val="tx1"/>
            </a:solidFill>
          </a:ln>
        </p:spPr>
      </p:pic>
      <p:sp>
        <p:nvSpPr>
          <p:cNvPr id="11" name="右大かっこ 10">
            <a:extLst>
              <a:ext uri="{FF2B5EF4-FFF2-40B4-BE49-F238E27FC236}">
                <a16:creationId xmlns:a16="http://schemas.microsoft.com/office/drawing/2014/main" xmlns="" id="{28BCB421-A0AA-4BF2-9312-1DE45DEEE702}"/>
              </a:ext>
            </a:extLst>
          </p:cNvPr>
          <p:cNvSpPr/>
          <p:nvPr/>
        </p:nvSpPr>
        <p:spPr>
          <a:xfrm>
            <a:off x="3905095" y="3678908"/>
            <a:ext cx="172142" cy="119721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xmlns="" id="{E0A72EE0-9432-4446-AD03-D8C70256525D}"/>
              </a:ext>
            </a:extLst>
          </p:cNvPr>
          <p:cNvSpPr/>
          <p:nvPr/>
        </p:nvSpPr>
        <p:spPr>
          <a:xfrm>
            <a:off x="4542637" y="3904429"/>
            <a:ext cx="3980576" cy="804150"/>
          </a:xfrm>
          <a:prstGeom prst="wedgeRoundRectCallout">
            <a:avLst>
              <a:gd name="adj1" fmla="val -59380"/>
              <a:gd name="adj2" fmla="val -524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学術論文の掲載雑誌名等の情報を入力。</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（複数査読制による審査を経て掲載された学術論文および症例報告に限る）</a:t>
            </a:r>
          </a:p>
        </p:txBody>
      </p:sp>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17</a:t>
            </a:fld>
            <a:endParaRPr kumimoji="1" lang="ja-JP" altLang="en-US"/>
          </a:p>
        </p:txBody>
      </p:sp>
    </p:spTree>
    <p:extLst>
      <p:ext uri="{BB962C8B-B14F-4D97-AF65-F5344CB8AC3E}">
        <p14:creationId xmlns:p14="http://schemas.microsoft.com/office/powerpoint/2010/main" val="3590210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⑤　薬物療法等の講習会の受講</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地域薬学ケア専門・様式５（</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9" name="吹き出し: 角を丸めた四角形 28">
            <a:extLst>
              <a:ext uri="{FF2B5EF4-FFF2-40B4-BE49-F238E27FC236}">
                <a16:creationId xmlns:a16="http://schemas.microsoft.com/office/drawing/2014/main" xmlns="" id="{D3F80BB7-569F-4B8E-BFCC-EE930829B3CF}"/>
              </a:ext>
            </a:extLst>
          </p:cNvPr>
          <p:cNvSpPr/>
          <p:nvPr/>
        </p:nvSpPr>
        <p:spPr>
          <a:xfrm>
            <a:off x="4056079" y="1850402"/>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申請者氏名を入力</a:t>
            </a:r>
          </a:p>
        </p:txBody>
      </p:sp>
      <p:sp>
        <p:nvSpPr>
          <p:cNvPr id="30" name="吹き出し: 角を丸めた四角形 29">
            <a:extLst>
              <a:ext uri="{FF2B5EF4-FFF2-40B4-BE49-F238E27FC236}">
                <a16:creationId xmlns:a16="http://schemas.microsoft.com/office/drawing/2014/main" xmlns="" id="{768C08FC-F6DD-43B7-8A20-B51DBE2F8BE5}"/>
              </a:ext>
            </a:extLst>
          </p:cNvPr>
          <p:cNvSpPr/>
          <p:nvPr/>
        </p:nvSpPr>
        <p:spPr>
          <a:xfrm>
            <a:off x="4047688" y="2592198"/>
            <a:ext cx="3980576" cy="804150"/>
          </a:xfrm>
          <a:prstGeom prst="wedgeRoundRectCallout">
            <a:avLst>
              <a:gd name="adj1" fmla="val -59169"/>
              <a:gd name="adj2" fmla="val -1359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日本医療薬学会の主催・共催する講習会の受講状況を入力</a:t>
            </a:r>
          </a:p>
        </p:txBody>
      </p:sp>
      <p:sp>
        <p:nvSpPr>
          <p:cNvPr id="31" name="右大かっこ 30">
            <a:extLst>
              <a:ext uri="{FF2B5EF4-FFF2-40B4-BE49-F238E27FC236}">
                <a16:creationId xmlns:a16="http://schemas.microsoft.com/office/drawing/2014/main" xmlns="" id="{F55FBE09-53E9-4653-B740-BD892219A3BE}"/>
              </a:ext>
            </a:extLst>
          </p:cNvPr>
          <p:cNvSpPr/>
          <p:nvPr/>
        </p:nvSpPr>
        <p:spPr>
          <a:xfrm>
            <a:off x="3461958" y="1972689"/>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右大かっこ 31">
            <a:extLst>
              <a:ext uri="{FF2B5EF4-FFF2-40B4-BE49-F238E27FC236}">
                <a16:creationId xmlns:a16="http://schemas.microsoft.com/office/drawing/2014/main" xmlns="" id="{4C9EC9D2-4A35-481D-8144-F6EEC41720B5}"/>
              </a:ext>
            </a:extLst>
          </p:cNvPr>
          <p:cNvSpPr/>
          <p:nvPr/>
        </p:nvSpPr>
        <p:spPr>
          <a:xfrm>
            <a:off x="3460478" y="2334552"/>
            <a:ext cx="172142" cy="197739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xmlns="" id="{DD5A3ED4-6691-45BF-9EBE-1C1705CDFFF0}"/>
              </a:ext>
            </a:extLst>
          </p:cNvPr>
          <p:cNvSpPr txBox="1"/>
          <p:nvPr/>
        </p:nvSpPr>
        <p:spPr>
          <a:xfrm>
            <a:off x="3724710" y="5489891"/>
            <a:ext cx="5108896" cy="1200329"/>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併せて、下記を</a:t>
            </a:r>
            <a:r>
              <a:rPr kumimoji="1" lang="en-US" altLang="ja-JP" dirty="0">
                <a:latin typeface="HG創英角ﾎﾟｯﾌﾟ体" panose="040B0A09000000000000" pitchFamily="49" charset="-128"/>
                <a:ea typeface="HG創英角ﾎﾟｯﾌﾟ体" panose="040B0A09000000000000" pitchFamily="49" charset="-128"/>
              </a:rPr>
              <a:t>PDF</a:t>
            </a:r>
            <a:r>
              <a:rPr kumimoji="1" lang="ja-JP" altLang="en-US" dirty="0">
                <a:latin typeface="HG創英角ﾎﾟｯﾌﾟ体" panose="040B0A09000000000000" pitchFamily="49" charset="-128"/>
                <a:ea typeface="HG創英角ﾎﾟｯﾌﾟ体" panose="040B0A09000000000000" pitchFamily="49" charset="-128"/>
              </a:rPr>
              <a:t>化する。</a:t>
            </a:r>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各講習会等の受講証もしくは参加証</a:t>
            </a:r>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（発表を行った場合は、発表の講演集等の表紙、発表要旨が掲載されている該当ページ）</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1" name="右大かっこ 10">
            <a:extLst>
              <a:ext uri="{FF2B5EF4-FFF2-40B4-BE49-F238E27FC236}">
                <a16:creationId xmlns:a16="http://schemas.microsoft.com/office/drawing/2014/main" xmlns="" id="{28BCB421-A0AA-4BF2-9312-1DE45DEEE702}"/>
              </a:ext>
            </a:extLst>
          </p:cNvPr>
          <p:cNvSpPr/>
          <p:nvPr/>
        </p:nvSpPr>
        <p:spPr>
          <a:xfrm>
            <a:off x="3460478" y="4532987"/>
            <a:ext cx="172142" cy="129736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吹き出し: 角を丸めた四角形 12">
            <a:extLst>
              <a:ext uri="{FF2B5EF4-FFF2-40B4-BE49-F238E27FC236}">
                <a16:creationId xmlns:a16="http://schemas.microsoft.com/office/drawing/2014/main" xmlns="" id="{E0A72EE0-9432-4446-AD03-D8C70256525D}"/>
              </a:ext>
            </a:extLst>
          </p:cNvPr>
          <p:cNvSpPr/>
          <p:nvPr/>
        </p:nvSpPr>
        <p:spPr>
          <a:xfrm>
            <a:off x="4070144" y="3997668"/>
            <a:ext cx="3980576" cy="804150"/>
          </a:xfrm>
          <a:prstGeom prst="wedgeRoundRectCallout">
            <a:avLst>
              <a:gd name="adj1" fmla="val -59380"/>
              <a:gd name="adj2" fmla="val 4691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他の学術団体が主催する講習会等の受講状況を入力（日本医療薬学会が認定するものに限る）</a:t>
            </a:r>
          </a:p>
        </p:txBody>
      </p:sp>
      <p:pic>
        <p:nvPicPr>
          <p:cNvPr id="3" name="図 2">
            <a:extLst>
              <a:ext uri="{FF2B5EF4-FFF2-40B4-BE49-F238E27FC236}">
                <a16:creationId xmlns:a16="http://schemas.microsoft.com/office/drawing/2014/main" xmlns="" id="{DBDBC5F3-23A2-4C29-A15D-828E573B80F5}"/>
              </a:ext>
            </a:extLst>
          </p:cNvPr>
          <p:cNvPicPr>
            <a:picLocks noChangeAspect="1"/>
          </p:cNvPicPr>
          <p:nvPr/>
        </p:nvPicPr>
        <p:blipFill>
          <a:blip r:embed="rId2"/>
          <a:stretch>
            <a:fillRect/>
          </a:stretch>
        </p:blipFill>
        <p:spPr>
          <a:xfrm>
            <a:off x="310393" y="1666992"/>
            <a:ext cx="3085964" cy="5023228"/>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18</a:t>
            </a:fld>
            <a:endParaRPr kumimoji="1" lang="ja-JP" altLang="en-US"/>
          </a:p>
        </p:txBody>
      </p:sp>
    </p:spTree>
    <p:extLst>
      <p:ext uri="{BB962C8B-B14F-4D97-AF65-F5344CB8AC3E}">
        <p14:creationId xmlns:p14="http://schemas.microsoft.com/office/powerpoint/2010/main" val="3338801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06584" y="32221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06584" y="941438"/>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⑥　各種申請様式・添付資料の提出　</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xmlns="" id="{861ED606-4FA4-4904-8A6B-7FF9008020EF}"/>
              </a:ext>
            </a:extLst>
          </p:cNvPr>
          <p:cNvSpPr txBox="1"/>
          <p:nvPr/>
        </p:nvSpPr>
        <p:spPr>
          <a:xfrm>
            <a:off x="206584" y="1626630"/>
            <a:ext cx="8095378" cy="4154984"/>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①～⑤で作成した以下のファイルを日本医療薬学会にメールで送付。</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a:p>
            <a:pPr marL="342900" indent="-342900">
              <a:buFont typeface="+mj-ea"/>
              <a:buAutoNum type="circleNumDbPlain"/>
            </a:pPr>
            <a:r>
              <a:rPr kumimoji="1" lang="ja-JP" altLang="en-US" dirty="0">
                <a:latin typeface="HG創英角ﾎﾟｯﾌﾟ体" panose="040B0A09000000000000" pitchFamily="49" charset="-128"/>
                <a:ea typeface="HG創英角ﾎﾟｯﾌﾟ体" panose="040B0A09000000000000" pitchFamily="49" charset="-128"/>
              </a:rPr>
              <a:t>日本医療薬学会地域薬学ケア専門薬剤師認定申請書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地域薬学ケア専門・様式１（</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　</a:t>
            </a:r>
            <a:endParaRPr kumimoji="1" lang="en-US" altLang="ja-JP" dirty="0">
              <a:latin typeface="HG創英角ﾎﾟｯﾌﾟ体" panose="040B0A09000000000000" pitchFamily="49" charset="-128"/>
              <a:ea typeface="HG創英角ﾎﾟｯﾌﾟ体" panose="040B0A09000000000000" pitchFamily="49" charset="-128"/>
            </a:endParaRPr>
          </a:p>
          <a:p>
            <a:pPr marL="342900" indent="-342900">
              <a:buFont typeface="+mj-ea"/>
              <a:buAutoNum type="circleNumDbPlain"/>
            </a:pPr>
            <a:r>
              <a:rPr kumimoji="1" lang="ja-JP" altLang="en-US" dirty="0">
                <a:latin typeface="HG創英角ﾎﾟｯﾌﾟ体" panose="040B0A09000000000000" pitchFamily="49" charset="-128"/>
                <a:ea typeface="HG創英角ﾎﾟｯﾌﾟ体" panose="040B0A09000000000000" pitchFamily="49" charset="-128"/>
              </a:rPr>
              <a:t>職歴（薬剤師としての実務経験）</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地域薬学ケア専門・様式２（</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p>
          <a:p>
            <a:pPr marL="342900" indent="-342900">
              <a:buFont typeface="+mj-ea"/>
              <a:buAutoNum type="circleNumDbPlain"/>
            </a:pPr>
            <a:r>
              <a:rPr kumimoji="1" lang="ja-JP" altLang="en-US" dirty="0">
                <a:latin typeface="HG創英角ﾎﾟｯﾌﾟ体" panose="040B0A09000000000000" pitchFamily="49" charset="-128"/>
                <a:ea typeface="HG創英角ﾎﾟｯﾌﾟ体" panose="040B0A09000000000000" pitchFamily="49" charset="-128"/>
              </a:rPr>
              <a:t>学会・生涯研修認定薬剤師</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地域薬学ケア専門・様式３（</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各種学会等の認定薬剤師制度の認定証</a:t>
            </a:r>
            <a:endParaRPr kumimoji="1" lang="en-US" altLang="ja-JP" sz="1400"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④ 学会発表・学術論文・目録</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地域薬学ケア専門・様式４（</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各発表の講演集等の表紙</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各発表要旨が掲載されている該当ページ</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各論文の別刷り又はコピー</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それぞれの投稿時の投稿規定</a:t>
            </a:r>
          </a:p>
          <a:p>
            <a:pPr marL="342900" indent="-342900">
              <a:buFont typeface="+mj-ea"/>
              <a:buAutoNum type="circleNumDbPlain" startAt="5"/>
            </a:pPr>
            <a:r>
              <a:rPr kumimoji="1" lang="ja-JP" altLang="en-US" dirty="0">
                <a:latin typeface="HG創英角ﾎﾟｯﾌﾟ体" panose="040B0A09000000000000" pitchFamily="49" charset="-128"/>
                <a:ea typeface="HG創英角ﾎﾟｯﾌﾟ体" panose="040B0A09000000000000" pitchFamily="49" charset="-128"/>
              </a:rPr>
              <a:t>薬物療法等の講習会の受講</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地域薬学ケア専門・様式５（</a:t>
            </a:r>
            <a:r>
              <a:rPr kumimoji="1" lang="en-US" altLang="ja-JP" dirty="0">
                <a:latin typeface="HG創英角ﾎﾟｯﾌﾟ体" panose="040B0A09000000000000" pitchFamily="49" charset="-128"/>
                <a:ea typeface="HG創英角ﾎﾟｯﾌﾟ体" panose="040B0A09000000000000" pitchFamily="49" charset="-128"/>
              </a:rPr>
              <a:t>2020</a:t>
            </a:r>
            <a:r>
              <a:rPr kumimoji="1" lang="ja-JP" altLang="en-US" dirty="0">
                <a:latin typeface="HG創英角ﾎﾟｯﾌﾟ体" panose="040B0A09000000000000" pitchFamily="49" charset="-128"/>
                <a:ea typeface="HG創英角ﾎﾟｯﾌﾟ体" panose="040B0A09000000000000" pitchFamily="49" charset="-128"/>
              </a:rPr>
              <a:t>年度用）</a:t>
            </a:r>
            <a:r>
              <a:rPr kumimoji="1" lang="en-US" altLang="ja-JP" dirty="0">
                <a:latin typeface="HG創英角ﾎﾟｯﾌﾟ体" panose="040B0A09000000000000" pitchFamily="49" charset="-128"/>
                <a:ea typeface="HG創英角ﾎﾟｯﾌﾟ体" panose="040B0A09000000000000" pitchFamily="49" charset="-128"/>
              </a:rPr>
              <a:t>】</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各講習会等の受講証もしくは参加証</a:t>
            </a:r>
          </a:p>
          <a:p>
            <a:pPr marL="540000" indent="-285750">
              <a:buFont typeface="Arial" panose="020B0604020202020204" pitchFamily="34" charset="0"/>
              <a:buChar char="•"/>
            </a:pPr>
            <a:r>
              <a:rPr kumimoji="1" lang="ja-JP" altLang="en-US" sz="1400" dirty="0">
                <a:latin typeface="HG創英角ﾎﾟｯﾌﾟ体" panose="040B0A09000000000000" pitchFamily="49" charset="-128"/>
                <a:ea typeface="HG創英角ﾎﾟｯﾌﾟ体" panose="040B0A09000000000000" pitchFamily="49" charset="-128"/>
              </a:rPr>
              <a:t>（発表を行った場合は、発表の講演集等の表紙、発表要旨が掲載されている該当ページ）</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1" name="テキスト ボックス 10">
            <a:extLst>
              <a:ext uri="{FF2B5EF4-FFF2-40B4-BE49-F238E27FC236}">
                <a16:creationId xmlns:a16="http://schemas.microsoft.com/office/drawing/2014/main" xmlns="" id="{D58BDD35-035B-49D6-8AB1-6F741D299144}"/>
              </a:ext>
            </a:extLst>
          </p:cNvPr>
          <p:cNvSpPr txBox="1"/>
          <p:nvPr/>
        </p:nvSpPr>
        <p:spPr>
          <a:xfrm>
            <a:off x="206583" y="5931396"/>
            <a:ext cx="8581937" cy="646331"/>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日本医療薬学会提出先メールアドレス</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hlinkClick r:id="rId2"/>
              </a:rPr>
              <a:t>pha@jsphcs.jp</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2" name="右大かっこ 11">
            <a:extLst>
              <a:ext uri="{FF2B5EF4-FFF2-40B4-BE49-F238E27FC236}">
                <a16:creationId xmlns:a16="http://schemas.microsoft.com/office/drawing/2014/main" xmlns="" id="{4951FDEE-A2FE-43A6-8044-020BC1F8165F}"/>
              </a:ext>
            </a:extLst>
          </p:cNvPr>
          <p:cNvSpPr/>
          <p:nvPr/>
        </p:nvSpPr>
        <p:spPr>
          <a:xfrm>
            <a:off x="8069540" y="2086939"/>
            <a:ext cx="114261" cy="1439048"/>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吹き出し: 角を丸めた四角形 17">
            <a:extLst>
              <a:ext uri="{FF2B5EF4-FFF2-40B4-BE49-F238E27FC236}">
                <a16:creationId xmlns:a16="http://schemas.microsoft.com/office/drawing/2014/main" xmlns="" id="{DC449184-0ABC-4B1E-AE0A-F164E6310DC0}"/>
              </a:ext>
            </a:extLst>
          </p:cNvPr>
          <p:cNvSpPr/>
          <p:nvPr/>
        </p:nvSpPr>
        <p:spPr>
          <a:xfrm>
            <a:off x="8301962" y="2203373"/>
            <a:ext cx="842038" cy="536895"/>
          </a:xfrm>
          <a:prstGeom prst="wedgeRoundRectCallout">
            <a:avLst>
              <a:gd name="adj1" fmla="val -61247"/>
              <a:gd name="adj2" fmla="val -772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Excel</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19" name="右大かっこ 18">
            <a:extLst>
              <a:ext uri="{FF2B5EF4-FFF2-40B4-BE49-F238E27FC236}">
                <a16:creationId xmlns:a16="http://schemas.microsoft.com/office/drawing/2014/main" xmlns="" id="{758A5F65-2C05-46F7-8945-CCD4C389F423}"/>
              </a:ext>
            </a:extLst>
          </p:cNvPr>
          <p:cNvSpPr/>
          <p:nvPr/>
        </p:nvSpPr>
        <p:spPr>
          <a:xfrm>
            <a:off x="8089288" y="4212908"/>
            <a:ext cx="137266" cy="68550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xmlns="" id="{19FC3C05-CF76-40C6-B726-34608BF9CCE2}"/>
              </a:ext>
            </a:extLst>
          </p:cNvPr>
          <p:cNvSpPr/>
          <p:nvPr/>
        </p:nvSpPr>
        <p:spPr>
          <a:xfrm>
            <a:off x="8301962" y="4426542"/>
            <a:ext cx="842038" cy="536895"/>
          </a:xfrm>
          <a:prstGeom prst="wedgeRoundRectCallout">
            <a:avLst>
              <a:gd name="adj1" fmla="val -61078"/>
              <a:gd name="adj2" fmla="val -10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PDF</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13" name="右大かっこ 12">
            <a:extLst>
              <a:ext uri="{FF2B5EF4-FFF2-40B4-BE49-F238E27FC236}">
                <a16:creationId xmlns:a16="http://schemas.microsoft.com/office/drawing/2014/main" xmlns="" id="{00040441-FD74-4DE8-B32F-ED20007D37A6}"/>
              </a:ext>
            </a:extLst>
          </p:cNvPr>
          <p:cNvSpPr/>
          <p:nvPr/>
        </p:nvSpPr>
        <p:spPr>
          <a:xfrm flipV="1">
            <a:off x="8085033" y="4931220"/>
            <a:ext cx="135152" cy="30751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xmlns="" id="{008B0040-CFD3-4E5C-94A9-DE627B64A512}"/>
              </a:ext>
            </a:extLst>
          </p:cNvPr>
          <p:cNvSpPr/>
          <p:nvPr/>
        </p:nvSpPr>
        <p:spPr>
          <a:xfrm>
            <a:off x="8310468" y="5070025"/>
            <a:ext cx="842038" cy="536895"/>
          </a:xfrm>
          <a:prstGeom prst="wedgeRoundRectCallout">
            <a:avLst>
              <a:gd name="adj1" fmla="val -62102"/>
              <a:gd name="adj2" fmla="val -3677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Excel</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15" name="右大かっこ 14">
            <a:extLst>
              <a:ext uri="{FF2B5EF4-FFF2-40B4-BE49-F238E27FC236}">
                <a16:creationId xmlns:a16="http://schemas.microsoft.com/office/drawing/2014/main" xmlns="" id="{0EA2EEBF-C125-4E0F-925F-D94AF1E888C8}"/>
              </a:ext>
            </a:extLst>
          </p:cNvPr>
          <p:cNvSpPr/>
          <p:nvPr/>
        </p:nvSpPr>
        <p:spPr>
          <a:xfrm flipV="1">
            <a:off x="8082919" y="5328302"/>
            <a:ext cx="116551" cy="411949"/>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xmlns="" id="{3581F99A-29FD-47F5-9EC3-A757B7587E20}"/>
              </a:ext>
            </a:extLst>
          </p:cNvPr>
          <p:cNvSpPr/>
          <p:nvPr/>
        </p:nvSpPr>
        <p:spPr>
          <a:xfrm>
            <a:off x="8310468" y="5643093"/>
            <a:ext cx="842038" cy="536895"/>
          </a:xfrm>
          <a:prstGeom prst="wedgeRoundRectCallout">
            <a:avLst>
              <a:gd name="adj1" fmla="val -62074"/>
              <a:gd name="adj2" fmla="val -4062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PDF</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17" name="右大かっこ 16">
            <a:extLst>
              <a:ext uri="{FF2B5EF4-FFF2-40B4-BE49-F238E27FC236}">
                <a16:creationId xmlns:a16="http://schemas.microsoft.com/office/drawing/2014/main" xmlns="" id="{00040441-FD74-4DE8-B32F-ED20007D37A6}"/>
              </a:ext>
            </a:extLst>
          </p:cNvPr>
          <p:cNvSpPr/>
          <p:nvPr/>
        </p:nvSpPr>
        <p:spPr>
          <a:xfrm flipV="1">
            <a:off x="8085033" y="3856238"/>
            <a:ext cx="135152" cy="30751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吹き出し: 角を丸めた四角形 13">
            <a:extLst>
              <a:ext uri="{FF2B5EF4-FFF2-40B4-BE49-F238E27FC236}">
                <a16:creationId xmlns:a16="http://schemas.microsoft.com/office/drawing/2014/main" xmlns="" id="{008B0040-CFD3-4E5C-94A9-DE627B64A512}"/>
              </a:ext>
            </a:extLst>
          </p:cNvPr>
          <p:cNvSpPr/>
          <p:nvPr/>
        </p:nvSpPr>
        <p:spPr>
          <a:xfrm>
            <a:off x="8310468" y="3835351"/>
            <a:ext cx="842038" cy="536895"/>
          </a:xfrm>
          <a:prstGeom prst="wedgeRoundRectCallout">
            <a:avLst>
              <a:gd name="adj1" fmla="val -61078"/>
              <a:gd name="adj2" fmla="val -625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Excel</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22" name="吹き出し: 角を丸めた四角形 20">
            <a:extLst>
              <a:ext uri="{FF2B5EF4-FFF2-40B4-BE49-F238E27FC236}">
                <a16:creationId xmlns:a16="http://schemas.microsoft.com/office/drawing/2014/main" xmlns="" id="{19FC3C05-CF76-40C6-B726-34608BF9CCE2}"/>
              </a:ext>
            </a:extLst>
          </p:cNvPr>
          <p:cNvSpPr/>
          <p:nvPr/>
        </p:nvSpPr>
        <p:spPr>
          <a:xfrm>
            <a:off x="8310468" y="3233312"/>
            <a:ext cx="842038" cy="536895"/>
          </a:xfrm>
          <a:prstGeom prst="wedgeRoundRectCallout">
            <a:avLst>
              <a:gd name="adj1" fmla="val -61078"/>
              <a:gd name="adj2" fmla="val 1316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PDF</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23" name="右大かっこ 22">
            <a:extLst>
              <a:ext uri="{FF2B5EF4-FFF2-40B4-BE49-F238E27FC236}">
                <a16:creationId xmlns:a16="http://schemas.microsoft.com/office/drawing/2014/main" xmlns="" id="{00040441-FD74-4DE8-B32F-ED20007D37A6}"/>
              </a:ext>
            </a:extLst>
          </p:cNvPr>
          <p:cNvSpPr/>
          <p:nvPr/>
        </p:nvSpPr>
        <p:spPr>
          <a:xfrm flipV="1">
            <a:off x="8072650" y="3569021"/>
            <a:ext cx="135152" cy="30751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19</a:t>
            </a:fld>
            <a:endParaRPr kumimoji="1" lang="ja-JP" altLang="en-US"/>
          </a:p>
        </p:txBody>
      </p:sp>
    </p:spTree>
    <p:extLst>
      <p:ext uri="{BB962C8B-B14F-4D97-AF65-F5344CB8AC3E}">
        <p14:creationId xmlns:p14="http://schemas.microsoft.com/office/powerpoint/2010/main" val="320501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8546" y="293298"/>
            <a:ext cx="7886700" cy="767751"/>
          </a:xfrm>
        </p:spPr>
        <p:txBody>
          <a:bodyPr>
            <a:normAutofit/>
          </a:bodyPr>
          <a:lstStyle/>
          <a:p>
            <a:pPr algn="ctr"/>
            <a:r>
              <a:rPr lang="ja-JP" altLang="en-US" sz="1600" dirty="0">
                <a:latin typeface="HG丸ｺﾞｼｯｸM-PRO" panose="020F0600000000000000" pitchFamily="50" charset="-128"/>
                <a:ea typeface="HG丸ｺﾞｼｯｸM-PRO" panose="020F0600000000000000" pitchFamily="50" charset="-128"/>
              </a:rPr>
              <a:t>日本医療薬学会「地域薬学ケア専門薬剤師制度」暫定認定の申請受付開始について</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sz="half" idx="1"/>
          </p:nvPr>
        </p:nvSpPr>
        <p:spPr>
          <a:xfrm>
            <a:off x="576890" y="1239028"/>
            <a:ext cx="3951978" cy="4195614"/>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ja-JP" altLang="en-US" sz="1400" dirty="0">
                <a:latin typeface="HG丸ｺﾞｼｯｸM-PRO" panose="020F0600000000000000" pitchFamily="50" charset="-128"/>
                <a:ea typeface="HG丸ｺﾞｼｯｸM-PRO" panose="020F0600000000000000" pitchFamily="50" charset="-128"/>
              </a:rPr>
              <a:t>一般社団法人日本医療薬学会が新たに創設する「地域薬学ケア専門薬剤師制度」は、薬局薬剤師が取得できる専門薬剤師制度です。同制度では、研修施設（基幹施設：病院）と研修施設（連携施設：薬局）が連携し、連携施設に在籍する薬局薬剤師が基幹施設の指導薬剤師の指導の下で研修を履修する枠組みが示されております。</a:t>
            </a:r>
          </a:p>
          <a:p>
            <a:pPr marL="0" indent="0">
              <a:buNone/>
            </a:pPr>
            <a:r>
              <a:rPr lang="ja-JP" altLang="en-US" sz="1400" dirty="0">
                <a:latin typeface="HG丸ｺﾞｼｯｸM-PRO" panose="020F0600000000000000" pitchFamily="50" charset="-128"/>
                <a:ea typeface="HG丸ｺﾞｼｯｸM-PRO" panose="020F0600000000000000" pitchFamily="50" charset="-128"/>
              </a:rPr>
              <a:t>本来、「地域薬学ケア専門薬剤師」の認定を目指す薬局薬剤師は、研修施設において地域薬学ケアに関する研修を</a:t>
            </a:r>
            <a:r>
              <a:rPr lang="en-US" altLang="ja-JP" sz="1400" dirty="0">
                <a:latin typeface="HG丸ｺﾞｼｯｸM-PRO" panose="020F0600000000000000" pitchFamily="50" charset="-128"/>
                <a:ea typeface="HG丸ｺﾞｼｯｸM-PRO" panose="020F0600000000000000" pitchFamily="50" charset="-128"/>
              </a:rPr>
              <a:t>5</a:t>
            </a:r>
            <a:r>
              <a:rPr lang="ja-JP" altLang="en-US" sz="1400" dirty="0">
                <a:latin typeface="HG丸ｺﾞｼｯｸM-PRO" panose="020F0600000000000000" pitchFamily="50" charset="-128"/>
                <a:ea typeface="HG丸ｺﾞｼｯｸM-PRO" panose="020F0600000000000000" pitchFamily="50" charset="-128"/>
              </a:rPr>
              <a:t>年以上行った後、認定申請を行うこととされておりますが、制度を開始する本年</a:t>
            </a:r>
            <a:r>
              <a:rPr lang="en-US" altLang="ja-JP" sz="1400" dirty="0">
                <a:latin typeface="HG丸ｺﾞｼｯｸM-PRO" panose="020F0600000000000000" pitchFamily="50" charset="-128"/>
                <a:ea typeface="HG丸ｺﾞｼｯｸM-PRO" panose="020F0600000000000000" pitchFamily="50" charset="-128"/>
              </a:rPr>
              <a:t>2020</a:t>
            </a:r>
            <a:r>
              <a:rPr lang="ja-JP" altLang="en-US" sz="1400" dirty="0">
                <a:latin typeface="HG丸ｺﾞｼｯｸM-PRO" panose="020F0600000000000000" pitchFamily="50" charset="-128"/>
                <a:ea typeface="HG丸ｺﾞｼｯｸM-PRO" panose="020F0600000000000000" pitchFamily="50" charset="-128"/>
              </a:rPr>
              <a:t>年～</a:t>
            </a:r>
            <a:r>
              <a:rPr lang="en-US" altLang="ja-JP" sz="1400" dirty="0">
                <a:latin typeface="HG丸ｺﾞｼｯｸM-PRO" panose="020F0600000000000000" pitchFamily="50" charset="-128"/>
                <a:ea typeface="HG丸ｺﾞｼｯｸM-PRO" panose="020F0600000000000000" pitchFamily="50" charset="-128"/>
              </a:rPr>
              <a:t>2024</a:t>
            </a:r>
            <a:r>
              <a:rPr lang="ja-JP" altLang="en-US" sz="1400" dirty="0">
                <a:latin typeface="HG丸ｺﾞｼｯｸM-PRO" panose="020F0600000000000000" pitchFamily="50" charset="-128"/>
                <a:ea typeface="HG丸ｺﾞｼｯｸM-PRO" panose="020F0600000000000000" pitchFamily="50" charset="-128"/>
              </a:rPr>
              <a:t>年まで、過渡的措置による「暫定認定」が行われます。</a:t>
            </a:r>
          </a:p>
          <a:p>
            <a:pPr marL="0" indent="0">
              <a:buNone/>
            </a:pPr>
            <a:r>
              <a:rPr lang="ja-JP" altLang="en-US" sz="1400" dirty="0">
                <a:latin typeface="HG丸ｺﾞｼｯｸM-PRO" panose="020F0600000000000000" pitchFamily="50" charset="-128"/>
                <a:ea typeface="HG丸ｺﾞｼｯｸM-PRO" panose="020F0600000000000000" pitchFamily="50" charset="-128"/>
              </a:rPr>
              <a:t>「暫定認定」とは、一定の条件を満たした者を、過渡的に地域薬学ケア専門薬剤師の「暫定認定」を行い、その後、認定を受けた者は地域薬学ケアに関する研修を進める仕組みです。認定期間は通常の認定と同様に</a:t>
            </a:r>
            <a:r>
              <a:rPr lang="en-US" altLang="ja-JP" sz="1400" dirty="0">
                <a:latin typeface="HG丸ｺﾞｼｯｸM-PRO" panose="020F0600000000000000" pitchFamily="50" charset="-128"/>
                <a:ea typeface="HG丸ｺﾞｼｯｸM-PRO" panose="020F0600000000000000" pitchFamily="50" charset="-128"/>
              </a:rPr>
              <a:t>5</a:t>
            </a:r>
            <a:r>
              <a:rPr lang="ja-JP" altLang="en-US" sz="1400" dirty="0">
                <a:latin typeface="HG丸ｺﾞｼｯｸM-PRO" panose="020F0600000000000000" pitchFamily="50" charset="-128"/>
                <a:ea typeface="HG丸ｺﾞｼｯｸM-PRO" panose="020F0600000000000000" pitchFamily="50" charset="-128"/>
              </a:rPr>
              <a:t>年間です。</a:t>
            </a:r>
          </a:p>
        </p:txBody>
      </p:sp>
      <p:sp>
        <p:nvSpPr>
          <p:cNvPr id="5" name="コンテンツ プレースホルダー 4"/>
          <p:cNvSpPr>
            <a:spLocks noGrp="1"/>
          </p:cNvSpPr>
          <p:nvPr>
            <p:ph sz="half" idx="2"/>
          </p:nvPr>
        </p:nvSpPr>
        <p:spPr>
          <a:xfrm>
            <a:off x="4675517" y="1239027"/>
            <a:ext cx="3994030" cy="4325012"/>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ja-JP" altLang="en-US" sz="1400" dirty="0">
                <a:latin typeface="HG丸ｺﾞｼｯｸM-PRO" panose="020F0600000000000000" pitchFamily="50" charset="-128"/>
                <a:ea typeface="HG丸ｺﾞｼｯｸM-PRO" panose="020F0600000000000000" pitchFamily="50" charset="-128"/>
              </a:rPr>
              <a:t>日本薬剤師会では、専門的な薬学管理に基づき関係機関と連携して対応できる薬剤師を輩出し、専門性の高い薬剤師が常駐する薬局を地域に配置するために、薬局薬剤師が積極的に専門薬剤師を取得してく必要があると考えています。</a:t>
            </a:r>
          </a:p>
          <a:p>
            <a:pPr marL="0" indent="0">
              <a:buNone/>
            </a:pPr>
            <a:r>
              <a:rPr lang="ja-JP" altLang="en-US" sz="1400" dirty="0">
                <a:latin typeface="HG丸ｺﾞｼｯｸM-PRO" panose="020F0600000000000000" pitchFamily="50" charset="-128"/>
                <a:ea typeface="HG丸ｺﾞｼｯｸM-PRO" panose="020F0600000000000000" pitchFamily="50" charset="-128"/>
              </a:rPr>
              <a:t>また、本制度は、薬機法施行後に、特定の機能を有する薬局の認定である「専門医療機関連携薬局」（</a:t>
            </a:r>
            <a:r>
              <a:rPr lang="ja-JP" altLang="en-US" sz="1400" dirty="0">
                <a:solidFill>
                  <a:schemeClr val="tx1"/>
                </a:solidFill>
                <a:latin typeface="HG丸ｺﾞｼｯｸM-PRO" panose="020F0600000000000000" pitchFamily="50" charset="-128"/>
                <a:ea typeface="HG丸ｺﾞｼｯｸM-PRO" panose="020F0600000000000000" pitchFamily="50" charset="-128"/>
              </a:rPr>
              <a:t>がん等</a:t>
            </a:r>
            <a:r>
              <a:rPr lang="ja-JP" altLang="en-US" sz="1400" dirty="0">
                <a:latin typeface="HG丸ｺﾞｼｯｸM-PRO" panose="020F0600000000000000" pitchFamily="50" charset="-128"/>
                <a:ea typeface="HG丸ｺﾞｼｯｸM-PRO" panose="020F0600000000000000" pitchFamily="50" charset="-128"/>
              </a:rPr>
              <a:t>の専門的な薬学管理に関係機関と連携して対応できる薬局）の要件である専門薬剤師制度に位置づけられる制度の一つとなる予定です（副領域：がん）。</a:t>
            </a:r>
          </a:p>
          <a:p>
            <a:pPr marL="0" indent="0">
              <a:buNone/>
            </a:pPr>
            <a:r>
              <a:rPr lang="ja-JP" altLang="en-US" sz="1400" dirty="0">
                <a:latin typeface="HG丸ｺﾞｼｯｸM-PRO" panose="020F0600000000000000" pitchFamily="50" charset="-128"/>
                <a:ea typeface="HG丸ｺﾞｼｯｸM-PRO" panose="020F0600000000000000" pitchFamily="50" charset="-128"/>
              </a:rPr>
              <a:t>「暫定認定」を受けるにはまず、要件を確認することが肝要ですが、上記のとおり、認定を希望する者は、研修先となる基幹施設（病院）を選定する必要があります。そのマッチング調整業務は、日本医療薬学会から業務委託された各都道府県薬剤師会が行います。</a:t>
            </a:r>
            <a:endParaRPr lang="en-US" altLang="ja-JP" sz="1400" dirty="0">
              <a:latin typeface="HG丸ｺﾞｼｯｸM-PRO" panose="020F0600000000000000" pitchFamily="50" charset="-128"/>
              <a:ea typeface="HG丸ｺﾞｼｯｸM-PRO" panose="020F0600000000000000" pitchFamily="50" charset="-128"/>
            </a:endParaRPr>
          </a:p>
          <a:p>
            <a:pPr marL="0" indent="0">
              <a:buNone/>
            </a:pPr>
            <a:r>
              <a:rPr lang="ja-JP" altLang="en-US" sz="1400" dirty="0">
                <a:latin typeface="HG丸ｺﾞｼｯｸM-PRO" panose="020F0600000000000000" pitchFamily="50" charset="-128"/>
                <a:ea typeface="HG丸ｺﾞｼｯｸM-PRO" panose="020F0600000000000000" pitchFamily="50" charset="-128"/>
              </a:rPr>
              <a:t>次のスライドから、「暫定認定」申請までのおおまかな流れを示しますので、確認のうえ、対応してください。</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2"/>
          </p:nvPr>
        </p:nvSpPr>
        <p:spPr/>
        <p:txBody>
          <a:bodyPr/>
          <a:lstStyle/>
          <a:p>
            <a:fld id="{6B0ED911-6CF1-4C36-BE44-F362D8581048}" type="slidenum">
              <a:rPr kumimoji="1" lang="ja-JP" altLang="en-US" smtClean="0"/>
              <a:t>2</a:t>
            </a:fld>
            <a:endParaRPr kumimoji="1" lang="ja-JP" altLang="en-US"/>
          </a:p>
        </p:txBody>
      </p:sp>
    </p:spTree>
    <p:extLst>
      <p:ext uri="{BB962C8B-B14F-4D97-AF65-F5344CB8AC3E}">
        <p14:creationId xmlns:p14="http://schemas.microsoft.com/office/powerpoint/2010/main" val="180959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06584" y="32221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06584" y="941438"/>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⑦　［認定審査料］の支払い、「暫定認定」の通知</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7" name="テキスト ボックス 16">
            <a:extLst>
              <a:ext uri="{FF2B5EF4-FFF2-40B4-BE49-F238E27FC236}">
                <a16:creationId xmlns:a16="http://schemas.microsoft.com/office/drawing/2014/main" xmlns="" id="{94194FA7-5E65-4A3F-802C-D1A4E1785F85}"/>
              </a:ext>
            </a:extLst>
          </p:cNvPr>
          <p:cNvSpPr txBox="1"/>
          <p:nvPr/>
        </p:nvSpPr>
        <p:spPr>
          <a:xfrm>
            <a:off x="251669" y="1557773"/>
            <a:ext cx="8536852" cy="667842"/>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rPr>
              <a:t>A)</a:t>
            </a:r>
            <a:r>
              <a:rPr kumimoji="1" lang="ja-JP" altLang="en-US" dirty="0">
                <a:latin typeface="HG創英角ﾎﾟｯﾌﾟ体" panose="040B0A09000000000000" pitchFamily="49" charset="-128"/>
                <a:ea typeface="HG創英角ﾎﾟｯﾌﾟ体" panose="040B0A09000000000000" pitchFamily="49" charset="-128"/>
              </a:rPr>
              <a:t>日本医療薬学会の銀行口座に、［認定審査料　</a:t>
            </a:r>
            <a:r>
              <a:rPr kumimoji="1" lang="en-US" altLang="ja-JP" dirty="0">
                <a:latin typeface="HG創英角ﾎﾟｯﾌﾟ体" panose="040B0A09000000000000" pitchFamily="49" charset="-128"/>
                <a:ea typeface="HG創英角ﾎﾟｯﾌﾟ体" panose="040B0A09000000000000" pitchFamily="49" charset="-128"/>
              </a:rPr>
              <a:t>10,000</a:t>
            </a:r>
            <a:r>
              <a:rPr kumimoji="1" lang="ja-JP" altLang="en-US" dirty="0">
                <a:latin typeface="HG創英角ﾎﾟｯﾌﾟ体" panose="040B0A09000000000000" pitchFamily="49" charset="-128"/>
                <a:ea typeface="HG創英角ﾎﾟｯﾌﾟ体" panose="040B0A09000000000000" pitchFamily="49" charset="-128"/>
              </a:rPr>
              <a:t>円（税別）］を振込み。</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 name="下矢印 1"/>
          <p:cNvSpPr/>
          <p:nvPr/>
        </p:nvSpPr>
        <p:spPr>
          <a:xfrm>
            <a:off x="3437626" y="4818234"/>
            <a:ext cx="2268747" cy="981892"/>
          </a:xfrm>
          <a:prstGeom prst="downArrow">
            <a:avLst>
              <a:gd name="adj1" fmla="val 83460"/>
              <a:gd name="adj2" fmla="val 5243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認定審査料の</a:t>
            </a:r>
            <a:endParaRPr kumimoji="1" lang="en-US" altLang="ja-JP" dirty="0">
              <a:solidFill>
                <a:schemeClr val="tx1"/>
              </a:solidFill>
              <a:latin typeface="HGP創英角ﾎﾟｯﾌﾟ体" panose="040B0A00000000000000" pitchFamily="50" charset="-128"/>
              <a:ea typeface="HGP創英角ﾎﾟｯﾌﾟ体" panose="040B0A00000000000000" pitchFamily="50" charset="-128"/>
            </a:endParaRPr>
          </a:p>
          <a:p>
            <a:pPr algn="ctr"/>
            <a:r>
              <a:rPr kumimoji="1" lang="ja-JP" altLang="en-US" dirty="0">
                <a:solidFill>
                  <a:schemeClr val="tx1"/>
                </a:solidFill>
                <a:latin typeface="HGP創英角ﾎﾟｯﾌﾟ体" panose="040B0A00000000000000" pitchFamily="50" charset="-128"/>
                <a:ea typeface="HGP創英角ﾎﾟｯﾌﾟ体" panose="040B0A00000000000000" pitchFamily="50" charset="-128"/>
              </a:rPr>
              <a:t>振り込み確認後</a:t>
            </a:r>
          </a:p>
        </p:txBody>
      </p:sp>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20</a:t>
            </a:fld>
            <a:endParaRPr kumimoji="1" lang="ja-JP" altLang="en-US"/>
          </a:p>
        </p:txBody>
      </p:sp>
      <p:sp>
        <p:nvSpPr>
          <p:cNvPr id="9" name="テキスト ボックス 8">
            <a:extLst>
              <a:ext uri="{FF2B5EF4-FFF2-40B4-BE49-F238E27FC236}">
                <a16:creationId xmlns:a16="http://schemas.microsoft.com/office/drawing/2014/main" xmlns="" id="{A0239A6F-FC17-4155-9A77-CFD3FFF7F152}"/>
              </a:ext>
            </a:extLst>
          </p:cNvPr>
          <p:cNvSpPr txBox="1"/>
          <p:nvPr/>
        </p:nvSpPr>
        <p:spPr>
          <a:xfrm>
            <a:off x="303573" y="5833681"/>
            <a:ext cx="8536852" cy="646331"/>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日本医療薬学会にて暫定認定の審査を実施し、暫定認定の審査結果が通知される。</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xmlns="" id="{93F989AD-5068-4D4F-8168-7508886A1F2F}"/>
              </a:ext>
            </a:extLst>
          </p:cNvPr>
          <p:cNvSpPr txBox="1"/>
          <p:nvPr/>
        </p:nvSpPr>
        <p:spPr>
          <a:xfrm>
            <a:off x="251670" y="2462032"/>
            <a:ext cx="8536852" cy="2308324"/>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日本医療薬学会振込先</a:t>
            </a:r>
            <a:endParaRPr kumimoji="1" lang="en-US" altLang="ja-JP" dirty="0">
              <a:latin typeface="HG創英角ﾎﾟｯﾌﾟ体" panose="040B0A09000000000000" pitchFamily="49" charset="-128"/>
              <a:ea typeface="HG創英角ﾎﾟｯﾌﾟ体" panose="040B0A09000000000000" pitchFamily="49" charset="-128"/>
            </a:endParaRPr>
          </a:p>
          <a:p>
            <a:pPr lvl="1"/>
            <a:r>
              <a:rPr kumimoji="1" lang="ja-JP" altLang="en-US" dirty="0">
                <a:latin typeface="HG創英角ﾎﾟｯﾌﾟ体" panose="040B0A09000000000000" pitchFamily="49" charset="-128"/>
                <a:ea typeface="HG創英角ﾎﾟｯﾌﾟ体" panose="040B0A09000000000000" pitchFamily="49" charset="-128"/>
              </a:rPr>
              <a:t>振込先　： みずほ銀行 渋谷中央支店 （店番号：１６２）</a:t>
            </a:r>
          </a:p>
          <a:p>
            <a:pPr lvl="1"/>
            <a:r>
              <a:rPr kumimoji="1" lang="ja-JP" altLang="en-US" dirty="0">
                <a:latin typeface="HG創英角ﾎﾟｯﾌﾟ体" panose="040B0A09000000000000" pitchFamily="49" charset="-128"/>
                <a:ea typeface="HG創英角ﾎﾟｯﾌﾟ体" panose="040B0A09000000000000" pitchFamily="49" charset="-128"/>
              </a:rPr>
              <a:t>口座種別： 普通</a:t>
            </a:r>
          </a:p>
          <a:p>
            <a:pPr lvl="1"/>
            <a:r>
              <a:rPr kumimoji="1" lang="ja-JP" altLang="en-US" dirty="0">
                <a:latin typeface="HG創英角ﾎﾟｯﾌﾟ体" panose="040B0A09000000000000" pitchFamily="49" charset="-128"/>
                <a:ea typeface="HG創英角ﾎﾟｯﾌﾟ体" panose="040B0A09000000000000" pitchFamily="49" charset="-128"/>
              </a:rPr>
              <a:t>口座番号： １５１３４３６</a:t>
            </a:r>
          </a:p>
          <a:p>
            <a:pPr lvl="1"/>
            <a:r>
              <a:rPr kumimoji="1" lang="ja-JP" altLang="en-US" dirty="0">
                <a:latin typeface="HG創英角ﾎﾟｯﾌﾟ体" panose="040B0A09000000000000" pitchFamily="49" charset="-128"/>
                <a:ea typeface="HG創英角ﾎﾟｯﾌﾟ体" panose="040B0A09000000000000" pitchFamily="49" charset="-128"/>
              </a:rPr>
              <a:t>加入者名： 一般社団法人日本医療薬学会</a:t>
            </a:r>
          </a:p>
          <a:p>
            <a:pPr lvl="1"/>
            <a:r>
              <a:rPr kumimoji="1" lang="ja-JP" altLang="en-US" dirty="0">
                <a:latin typeface="HG創英角ﾎﾟｯﾌﾟ体" panose="040B0A09000000000000" pitchFamily="49" charset="-128"/>
                <a:ea typeface="HG創英角ﾎﾟｯﾌﾟ体" panose="040B0A09000000000000" pitchFamily="49" charset="-128"/>
              </a:rPr>
              <a:t>　　　　　シャ）ニホンイリョウヤクガクカイ</a:t>
            </a:r>
          </a:p>
          <a:p>
            <a:pPr lvl="1"/>
            <a:r>
              <a:rPr kumimoji="1" lang="ja-JP" altLang="en-US" dirty="0">
                <a:latin typeface="HG創英角ﾎﾟｯﾌﾟ体" panose="040B0A09000000000000" pitchFamily="49" charset="-128"/>
                <a:ea typeface="HG創英角ﾎﾟｯﾌﾟ体" panose="040B0A09000000000000" pitchFamily="49" charset="-128"/>
              </a:rPr>
              <a:t>振込人の名義：　会員番号　申請者の氏名　</a:t>
            </a:r>
            <a:endParaRPr kumimoji="1" lang="en-US" altLang="ja-JP" dirty="0">
              <a:latin typeface="HG創英角ﾎﾟｯﾌﾟ体" panose="040B0A09000000000000" pitchFamily="49" charset="-128"/>
              <a:ea typeface="HG創英角ﾎﾟｯﾌﾟ体" panose="040B0A09000000000000" pitchFamily="49" charset="-128"/>
            </a:endParaRPr>
          </a:p>
          <a:p>
            <a:pPr lvl="1"/>
            <a:r>
              <a:rPr kumimoji="1" lang="ja-JP" altLang="en-US" dirty="0">
                <a:latin typeface="HG創英角ﾎﾟｯﾌﾟ体" panose="040B0A09000000000000" pitchFamily="49" charset="-128"/>
                <a:ea typeface="HG創英角ﾎﾟｯﾌﾟ体" panose="040B0A09000000000000" pitchFamily="49" charset="-128"/>
              </a:rPr>
              <a:t>　　　　　　（氏名の前に会員番号を付記してください）</a:t>
            </a:r>
            <a:endParaRPr kumimoji="1" lang="en-US" altLang="ja-JP"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2364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２．「暫定認定」の申請、</a:t>
            </a:r>
            <a:r>
              <a:rPr kumimoji="1" lang="zh-TW" altLang="en-US" dirty="0">
                <a:latin typeface="HG創英角ﾎﾟｯﾌﾟ体" panose="040B0A09000000000000" pitchFamily="49" charset="-128"/>
                <a:ea typeface="HG創英角ﾎﾟｯﾌﾟ体" panose="040B0A09000000000000" pitchFamily="49" charset="-128"/>
              </a:rPr>
              <a:t>認定審査料</a:t>
            </a:r>
            <a:r>
              <a:rPr kumimoji="1" lang="ja-JP" altLang="en-US" dirty="0">
                <a:latin typeface="HG創英角ﾎﾟｯﾌﾟ体" panose="040B0A09000000000000" pitchFamily="49" charset="-128"/>
                <a:ea typeface="HG創英角ﾎﾟｯﾌﾟ体" panose="040B0A09000000000000" pitchFamily="49" charset="-128"/>
              </a:rPr>
              <a:t>および認定料の支払い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⑧　 ［認定料］の支払い　</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21</a:t>
            </a:fld>
            <a:endParaRPr kumimoji="1" lang="ja-JP" altLang="en-US"/>
          </a:p>
        </p:txBody>
      </p:sp>
      <p:sp>
        <p:nvSpPr>
          <p:cNvPr id="6" name="テキスト ボックス 5">
            <a:extLst>
              <a:ext uri="{FF2B5EF4-FFF2-40B4-BE49-F238E27FC236}">
                <a16:creationId xmlns:a16="http://schemas.microsoft.com/office/drawing/2014/main" xmlns="" id="{AF590DE1-B03D-45BB-8D8E-880396EFA38C}"/>
              </a:ext>
            </a:extLst>
          </p:cNvPr>
          <p:cNvSpPr txBox="1"/>
          <p:nvPr/>
        </p:nvSpPr>
        <p:spPr>
          <a:xfrm>
            <a:off x="251668" y="1655448"/>
            <a:ext cx="8536853" cy="646331"/>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rPr>
              <a:t>B)</a:t>
            </a:r>
            <a:r>
              <a:rPr kumimoji="1" lang="ja-JP" altLang="en-US" dirty="0">
                <a:latin typeface="HG創英角ﾎﾟｯﾌﾟ体" panose="040B0A09000000000000" pitchFamily="49" charset="-128"/>
                <a:ea typeface="HG創英角ﾎﾟｯﾌﾟ体" panose="040B0A09000000000000" pitchFamily="49" charset="-128"/>
              </a:rPr>
              <a:t>審査結果通知で、暫定認定されれば、日本医療薬学会の銀行口座に、［認定料　</a:t>
            </a:r>
            <a:r>
              <a:rPr kumimoji="1" lang="en-US" altLang="ja-JP" dirty="0">
                <a:latin typeface="HG創英角ﾎﾟｯﾌﾟ体" panose="040B0A09000000000000" pitchFamily="49" charset="-128"/>
                <a:ea typeface="HG創英角ﾎﾟｯﾌﾟ体" panose="040B0A09000000000000" pitchFamily="49" charset="-128"/>
              </a:rPr>
              <a:t>20,000</a:t>
            </a:r>
            <a:r>
              <a:rPr kumimoji="1" lang="ja-JP" altLang="en-US" dirty="0">
                <a:latin typeface="HG創英角ﾎﾟｯﾌﾟ体" panose="040B0A09000000000000" pitchFamily="49" charset="-128"/>
                <a:ea typeface="HG創英角ﾎﾟｯﾌﾟ体" panose="040B0A09000000000000" pitchFamily="49" charset="-128"/>
              </a:rPr>
              <a:t>円（税別）］を振込み。</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xmlns="" id="{BE13FCBF-808C-4CD0-8C07-9E219FDF86FC}"/>
              </a:ext>
            </a:extLst>
          </p:cNvPr>
          <p:cNvSpPr txBox="1"/>
          <p:nvPr/>
        </p:nvSpPr>
        <p:spPr>
          <a:xfrm>
            <a:off x="251670" y="2810378"/>
            <a:ext cx="8536852" cy="2308324"/>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日本医療薬学会振込先</a:t>
            </a:r>
            <a:endParaRPr kumimoji="1" lang="en-US" altLang="ja-JP" dirty="0">
              <a:latin typeface="HG創英角ﾎﾟｯﾌﾟ体" panose="040B0A09000000000000" pitchFamily="49" charset="-128"/>
              <a:ea typeface="HG創英角ﾎﾟｯﾌﾟ体" panose="040B0A09000000000000" pitchFamily="49" charset="-128"/>
            </a:endParaRPr>
          </a:p>
          <a:p>
            <a:pPr lvl="1"/>
            <a:r>
              <a:rPr kumimoji="1" lang="ja-JP" altLang="en-US" dirty="0">
                <a:latin typeface="HG創英角ﾎﾟｯﾌﾟ体" panose="040B0A09000000000000" pitchFamily="49" charset="-128"/>
                <a:ea typeface="HG創英角ﾎﾟｯﾌﾟ体" panose="040B0A09000000000000" pitchFamily="49" charset="-128"/>
              </a:rPr>
              <a:t>振込先　： みずほ銀行 渋谷中央支店 （店番号：１６２）</a:t>
            </a:r>
          </a:p>
          <a:p>
            <a:pPr lvl="1"/>
            <a:r>
              <a:rPr kumimoji="1" lang="ja-JP" altLang="en-US" dirty="0">
                <a:latin typeface="HG創英角ﾎﾟｯﾌﾟ体" panose="040B0A09000000000000" pitchFamily="49" charset="-128"/>
                <a:ea typeface="HG創英角ﾎﾟｯﾌﾟ体" panose="040B0A09000000000000" pitchFamily="49" charset="-128"/>
              </a:rPr>
              <a:t>口座種別： 普通</a:t>
            </a:r>
          </a:p>
          <a:p>
            <a:pPr lvl="1"/>
            <a:r>
              <a:rPr kumimoji="1" lang="ja-JP" altLang="en-US" dirty="0">
                <a:latin typeface="HG創英角ﾎﾟｯﾌﾟ体" panose="040B0A09000000000000" pitchFamily="49" charset="-128"/>
                <a:ea typeface="HG創英角ﾎﾟｯﾌﾟ体" panose="040B0A09000000000000" pitchFamily="49" charset="-128"/>
              </a:rPr>
              <a:t>口座番号： １５１３４３６</a:t>
            </a:r>
          </a:p>
          <a:p>
            <a:pPr lvl="1"/>
            <a:r>
              <a:rPr kumimoji="1" lang="ja-JP" altLang="en-US" dirty="0">
                <a:latin typeface="HG創英角ﾎﾟｯﾌﾟ体" panose="040B0A09000000000000" pitchFamily="49" charset="-128"/>
                <a:ea typeface="HG創英角ﾎﾟｯﾌﾟ体" panose="040B0A09000000000000" pitchFamily="49" charset="-128"/>
              </a:rPr>
              <a:t>加入者名： 一般社団法人日本医療薬学会</a:t>
            </a:r>
          </a:p>
          <a:p>
            <a:pPr lvl="1"/>
            <a:r>
              <a:rPr kumimoji="1" lang="ja-JP" altLang="en-US" dirty="0">
                <a:latin typeface="HG創英角ﾎﾟｯﾌﾟ体" panose="040B0A09000000000000" pitchFamily="49" charset="-128"/>
                <a:ea typeface="HG創英角ﾎﾟｯﾌﾟ体" panose="040B0A09000000000000" pitchFamily="49" charset="-128"/>
              </a:rPr>
              <a:t>　　　　　シャ）ニホンイリョウヤクガクカイ</a:t>
            </a:r>
          </a:p>
          <a:p>
            <a:pPr lvl="1"/>
            <a:r>
              <a:rPr kumimoji="1" lang="ja-JP" altLang="en-US" dirty="0">
                <a:latin typeface="HG創英角ﾎﾟｯﾌﾟ体" panose="040B0A09000000000000" pitchFamily="49" charset="-128"/>
                <a:ea typeface="HG創英角ﾎﾟｯﾌﾟ体" panose="040B0A09000000000000" pitchFamily="49" charset="-128"/>
              </a:rPr>
              <a:t>振込人の名義：　会員番号　申請者の氏名</a:t>
            </a:r>
            <a:endParaRPr kumimoji="1" lang="en-US" altLang="ja-JP" dirty="0">
              <a:latin typeface="HG創英角ﾎﾟｯﾌﾟ体" panose="040B0A09000000000000" pitchFamily="49" charset="-128"/>
              <a:ea typeface="HG創英角ﾎﾟｯﾌﾟ体" panose="040B0A09000000000000" pitchFamily="49" charset="-128"/>
            </a:endParaRPr>
          </a:p>
          <a:p>
            <a:pPr lvl="1"/>
            <a:r>
              <a:rPr kumimoji="1" lang="ja-JP" altLang="en-US" dirty="0">
                <a:latin typeface="HG創英角ﾎﾟｯﾌﾟ体" panose="040B0A09000000000000" pitchFamily="49" charset="-128"/>
                <a:ea typeface="HG創英角ﾎﾟｯﾌﾟ体" panose="040B0A09000000000000" pitchFamily="49" charset="-128"/>
              </a:rPr>
              <a:t>　　　　　　　（氏名の前に会員番号を付記してください）</a:t>
            </a:r>
            <a:endParaRPr kumimoji="1" lang="en-US" altLang="ja-JP"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43384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３．連携施設（薬局）の認定申請</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①　連携</a:t>
            </a:r>
            <a:r>
              <a:rPr kumimoji="1" lang="ja-JP" altLang="en-US" dirty="0">
                <a:solidFill>
                  <a:srgbClr val="0070C0"/>
                </a:solidFill>
                <a:latin typeface="HG創英角ﾎﾟｯﾌﾟ体" panose="040B0A09000000000000" pitchFamily="49" charset="-128"/>
                <a:ea typeface="HG創英角ﾎﾟｯﾌﾟ体" panose="040B0A09000000000000" pitchFamily="49" charset="-128"/>
              </a:rPr>
              <a:t>施設</a:t>
            </a:r>
            <a:r>
              <a:rPr kumimoji="1" lang="ja-JP" altLang="en-US" dirty="0">
                <a:latin typeface="HG創英角ﾎﾟｯﾌﾟ体" panose="040B0A09000000000000" pitchFamily="49" charset="-128"/>
                <a:ea typeface="HG創英角ﾎﾟｯﾌﾟ体" panose="040B0A09000000000000" pitchFamily="49" charset="-128"/>
              </a:rPr>
              <a:t>認定申請書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地域薬学ケア研修施設・様式２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１</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pic>
        <p:nvPicPr>
          <p:cNvPr id="3" name="図 2">
            <a:extLst>
              <a:ext uri="{FF2B5EF4-FFF2-40B4-BE49-F238E27FC236}">
                <a16:creationId xmlns:a16="http://schemas.microsoft.com/office/drawing/2014/main" xmlns="" id="{A613F9C6-0D83-42F1-9AAC-4015FAF57908}"/>
              </a:ext>
            </a:extLst>
          </p:cNvPr>
          <p:cNvPicPr>
            <a:picLocks noChangeAspect="1"/>
          </p:cNvPicPr>
          <p:nvPr/>
        </p:nvPicPr>
        <p:blipFill>
          <a:blip r:embed="rId2"/>
          <a:stretch>
            <a:fillRect/>
          </a:stretch>
        </p:blipFill>
        <p:spPr>
          <a:xfrm>
            <a:off x="251669" y="1700386"/>
            <a:ext cx="4154189" cy="4381633"/>
          </a:xfrm>
          <a:prstGeom prst="rect">
            <a:avLst/>
          </a:prstGeom>
          <a:ln>
            <a:solidFill>
              <a:schemeClr val="tx1"/>
            </a:solidFill>
          </a:ln>
        </p:spPr>
      </p:pic>
      <p:sp>
        <p:nvSpPr>
          <p:cNvPr id="16" name="吹き出し: 角を丸めた四角形 15">
            <a:extLst>
              <a:ext uri="{FF2B5EF4-FFF2-40B4-BE49-F238E27FC236}">
                <a16:creationId xmlns:a16="http://schemas.microsoft.com/office/drawing/2014/main" xmlns="" id="{6AF0503E-AD04-486B-AF53-0BB514F93A4A}"/>
              </a:ext>
            </a:extLst>
          </p:cNvPr>
          <p:cNvSpPr/>
          <p:nvPr/>
        </p:nvSpPr>
        <p:spPr>
          <a:xfrm>
            <a:off x="5365816" y="1792665"/>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申込年月日を入力</a:t>
            </a:r>
          </a:p>
        </p:txBody>
      </p:sp>
      <p:sp>
        <p:nvSpPr>
          <p:cNvPr id="23" name="右大かっこ 22">
            <a:extLst>
              <a:ext uri="{FF2B5EF4-FFF2-40B4-BE49-F238E27FC236}">
                <a16:creationId xmlns:a16="http://schemas.microsoft.com/office/drawing/2014/main" xmlns="" id="{0FD8BA58-2AB1-421A-8D5C-677B8CD6F72F}"/>
              </a:ext>
            </a:extLst>
          </p:cNvPr>
          <p:cNvSpPr/>
          <p:nvPr/>
        </p:nvSpPr>
        <p:spPr>
          <a:xfrm>
            <a:off x="4744692" y="1904411"/>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右大かっこ 26">
            <a:extLst>
              <a:ext uri="{FF2B5EF4-FFF2-40B4-BE49-F238E27FC236}">
                <a16:creationId xmlns:a16="http://schemas.microsoft.com/office/drawing/2014/main" xmlns="" id="{95C71DFC-F9A2-4284-B19D-ED8AB24E0358}"/>
              </a:ext>
            </a:extLst>
          </p:cNvPr>
          <p:cNvSpPr/>
          <p:nvPr/>
        </p:nvSpPr>
        <p:spPr>
          <a:xfrm>
            <a:off x="4738145" y="3009866"/>
            <a:ext cx="172142" cy="2979873"/>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吹き出し: 角を丸めた四角形 27">
            <a:extLst>
              <a:ext uri="{FF2B5EF4-FFF2-40B4-BE49-F238E27FC236}">
                <a16:creationId xmlns:a16="http://schemas.microsoft.com/office/drawing/2014/main" xmlns="" id="{6EB06D13-2FD3-4B59-9F76-CD065AD6EC74}"/>
              </a:ext>
            </a:extLst>
          </p:cNvPr>
          <p:cNvSpPr/>
          <p:nvPr/>
        </p:nvSpPr>
        <p:spPr>
          <a:xfrm>
            <a:off x="5365816" y="3354307"/>
            <a:ext cx="3288485" cy="536895"/>
          </a:xfrm>
          <a:prstGeom prst="wedgeRoundRectCallout">
            <a:avLst>
              <a:gd name="adj1" fmla="val -61078"/>
              <a:gd name="adj2" fmla="val -10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勤務先薬局（連携施設）の情報を入力</a:t>
            </a: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22</a:t>
            </a:fld>
            <a:endParaRPr kumimoji="1" lang="ja-JP" altLang="en-US"/>
          </a:p>
        </p:txBody>
      </p:sp>
    </p:spTree>
    <p:extLst>
      <p:ext uri="{BB962C8B-B14F-4D97-AF65-F5344CB8AC3E}">
        <p14:creationId xmlns:p14="http://schemas.microsoft.com/office/powerpoint/2010/main" val="1741688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３．連携施設（薬局）の認定申請</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②　連携</a:t>
            </a:r>
            <a:r>
              <a:rPr kumimoji="1" lang="ja-JP" altLang="en-US" dirty="0">
                <a:solidFill>
                  <a:srgbClr val="0070C0"/>
                </a:solidFill>
                <a:latin typeface="HG創英角ﾎﾟｯﾌﾟ体" panose="040B0A09000000000000" pitchFamily="49" charset="-128"/>
                <a:ea typeface="HG創英角ﾎﾟｯﾌﾟ体" panose="040B0A09000000000000" pitchFamily="49" charset="-128"/>
              </a:rPr>
              <a:t>施設</a:t>
            </a:r>
            <a:r>
              <a:rPr kumimoji="1" lang="ja-JP" altLang="en-US" dirty="0">
                <a:latin typeface="HG創英角ﾎﾟｯﾌﾟ体" panose="040B0A09000000000000" pitchFamily="49" charset="-128"/>
                <a:ea typeface="HG創英角ﾎﾟｯﾌﾟ体" panose="040B0A09000000000000" pitchFamily="49" charset="-128"/>
              </a:rPr>
              <a:t>認定要件への適合性の確認</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地域薬学ケア研修施設・様式２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9" name="右大かっこ 8">
            <a:extLst>
              <a:ext uri="{FF2B5EF4-FFF2-40B4-BE49-F238E27FC236}">
                <a16:creationId xmlns:a16="http://schemas.microsoft.com/office/drawing/2014/main" xmlns="" id="{3E916DC3-7567-4D90-88B3-08BD505425B5}"/>
              </a:ext>
            </a:extLst>
          </p:cNvPr>
          <p:cNvSpPr/>
          <p:nvPr/>
        </p:nvSpPr>
        <p:spPr>
          <a:xfrm>
            <a:off x="4085728" y="2705745"/>
            <a:ext cx="100378" cy="3209783"/>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xmlns="" id="{EE9D5023-EAAE-441C-A8EE-7611254DC128}"/>
              </a:ext>
            </a:extLst>
          </p:cNvPr>
          <p:cNvSpPr/>
          <p:nvPr/>
        </p:nvSpPr>
        <p:spPr>
          <a:xfrm>
            <a:off x="4438065" y="2527540"/>
            <a:ext cx="4479431" cy="1069668"/>
          </a:xfrm>
          <a:prstGeom prst="wedgeRoundRectCallout">
            <a:avLst>
              <a:gd name="adj1" fmla="val -54530"/>
              <a:gd name="adj2" fmla="val -10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スライド８～９枚目に示した</a:t>
            </a:r>
            <a:r>
              <a:rPr kumimoji="1" lang="en-US" altLang="ja-JP" sz="1400" dirty="0">
                <a:latin typeface="HGP創英角ﾎﾟｯﾌﾟ体" panose="040B0A00000000000000" pitchFamily="50" charset="-128"/>
                <a:ea typeface="HGP創英角ﾎﾟｯﾌﾟ体" panose="040B0A00000000000000" pitchFamily="50" charset="-128"/>
              </a:rPr>
              <a:t>〔</a:t>
            </a:r>
            <a:r>
              <a:rPr kumimoji="1" lang="ja-JP" altLang="en-US" sz="1400" dirty="0">
                <a:latin typeface="HGP創英角ﾎﾟｯﾌﾟ体" panose="040B0A00000000000000" pitchFamily="50" charset="-128"/>
                <a:ea typeface="HGP創英角ﾎﾟｯﾌﾟ体" panose="040B0A00000000000000" pitchFamily="50" charset="-128"/>
              </a:rPr>
              <a:t>連携施設の要件</a:t>
            </a:r>
            <a:r>
              <a:rPr kumimoji="1" lang="en-US" altLang="ja-JP" sz="1400" dirty="0">
                <a:latin typeface="HGP創英角ﾎﾟｯﾌﾟ体" panose="040B0A00000000000000" pitchFamily="50" charset="-128"/>
                <a:ea typeface="HGP創英角ﾎﾟｯﾌﾟ体" panose="040B0A00000000000000" pitchFamily="50" charset="-128"/>
              </a:rPr>
              <a:t>〕</a:t>
            </a:r>
            <a:r>
              <a:rPr kumimoji="1" lang="ja-JP" altLang="en-US" sz="1400" dirty="0">
                <a:latin typeface="HGP創英角ﾎﾟｯﾌﾟ体" panose="040B0A00000000000000" pitchFamily="50" charset="-128"/>
                <a:ea typeface="HGP創英角ﾎﾟｯﾌﾟ体" panose="040B0A00000000000000" pitchFamily="50" charset="-128"/>
              </a:rPr>
              <a:t>を確認し、</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勤務先の薬局として要件を満たしているものをチェック</a:t>
            </a:r>
          </a:p>
        </p:txBody>
      </p:sp>
      <p:pic>
        <p:nvPicPr>
          <p:cNvPr id="2" name="図 1">
            <a:extLst>
              <a:ext uri="{FF2B5EF4-FFF2-40B4-BE49-F238E27FC236}">
                <a16:creationId xmlns:a16="http://schemas.microsoft.com/office/drawing/2014/main" xmlns="" id="{36DC8C64-41D0-4BBD-B764-91351DA613B7}"/>
              </a:ext>
            </a:extLst>
          </p:cNvPr>
          <p:cNvPicPr>
            <a:picLocks noChangeAspect="1"/>
          </p:cNvPicPr>
          <p:nvPr/>
        </p:nvPicPr>
        <p:blipFill>
          <a:blip r:embed="rId2"/>
          <a:stretch>
            <a:fillRect/>
          </a:stretch>
        </p:blipFill>
        <p:spPr>
          <a:xfrm>
            <a:off x="813732" y="1731368"/>
            <a:ext cx="3103927" cy="4136738"/>
          </a:xfrm>
          <a:prstGeom prst="rect">
            <a:avLst/>
          </a:prstGeom>
          <a:ln>
            <a:solidFill>
              <a:schemeClr val="tx1"/>
            </a:solidFill>
          </a:ln>
        </p:spPr>
      </p:pic>
      <p:pic>
        <p:nvPicPr>
          <p:cNvPr id="3" name="図 2">
            <a:extLst>
              <a:ext uri="{FF2B5EF4-FFF2-40B4-BE49-F238E27FC236}">
                <a16:creationId xmlns:a16="http://schemas.microsoft.com/office/drawing/2014/main" xmlns="" id="{A0FF2A3B-E2D0-4AF0-B944-3D89A81D9A98}"/>
              </a:ext>
            </a:extLst>
          </p:cNvPr>
          <p:cNvPicPr>
            <a:picLocks noChangeAspect="1"/>
          </p:cNvPicPr>
          <p:nvPr/>
        </p:nvPicPr>
        <p:blipFill>
          <a:blip r:embed="rId3"/>
          <a:stretch>
            <a:fillRect/>
          </a:stretch>
        </p:blipFill>
        <p:spPr>
          <a:xfrm>
            <a:off x="813732" y="6010671"/>
            <a:ext cx="3103927" cy="713737"/>
          </a:xfrm>
          <a:prstGeom prst="rect">
            <a:avLst/>
          </a:prstGeom>
          <a:ln>
            <a:solidFill>
              <a:schemeClr val="tx1"/>
            </a:solidFill>
          </a:ln>
        </p:spPr>
      </p:pic>
      <p:sp>
        <p:nvSpPr>
          <p:cNvPr id="11" name="右大かっこ 10">
            <a:extLst>
              <a:ext uri="{FF2B5EF4-FFF2-40B4-BE49-F238E27FC236}">
                <a16:creationId xmlns:a16="http://schemas.microsoft.com/office/drawing/2014/main" xmlns="" id="{28F5F86C-DB0D-478A-A701-630FCCE59B8A}"/>
              </a:ext>
            </a:extLst>
          </p:cNvPr>
          <p:cNvSpPr/>
          <p:nvPr/>
        </p:nvSpPr>
        <p:spPr>
          <a:xfrm>
            <a:off x="4087126" y="6165908"/>
            <a:ext cx="98980" cy="432517"/>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xmlns="" id="{4C51BF2A-4DC2-44E0-AFB6-D0ADDA4B1668}"/>
              </a:ext>
            </a:extLst>
          </p:cNvPr>
          <p:cNvSpPr/>
          <p:nvPr/>
        </p:nvSpPr>
        <p:spPr>
          <a:xfrm>
            <a:off x="4610805" y="5132716"/>
            <a:ext cx="4222801" cy="1591691"/>
          </a:xfrm>
          <a:prstGeom prst="wedgeRoundRectCallout">
            <a:avLst>
              <a:gd name="adj1" fmla="val -59802"/>
              <a:gd name="adj2" fmla="val 3137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「一般社団法人 日本医療薬学会</a:t>
            </a:r>
          </a:p>
          <a:p>
            <a:r>
              <a:rPr kumimoji="1" lang="ja-JP" altLang="en-US" sz="1400" dirty="0">
                <a:latin typeface="HGP創英角ﾎﾟｯﾌﾟ体" panose="040B0A00000000000000" pitchFamily="50" charset="-128"/>
                <a:ea typeface="HGP創英角ﾎﾟｯﾌﾟ体" panose="040B0A00000000000000" pitchFamily="50" charset="-128"/>
              </a:rPr>
              <a:t>地域薬学ケア専門薬剤師養成研修ガイドライン」（日本医療薬学会</a:t>
            </a:r>
            <a:r>
              <a:rPr kumimoji="1" lang="en-US" altLang="ja-JP" sz="1400" dirty="0">
                <a:latin typeface="HGP創英角ﾎﾟｯﾌﾟ体" panose="040B0A00000000000000" pitchFamily="50" charset="-128"/>
                <a:ea typeface="HGP創英角ﾎﾟｯﾌﾟ体" panose="040B0A00000000000000" pitchFamily="50" charset="-128"/>
              </a:rPr>
              <a:t>HP</a:t>
            </a:r>
            <a:r>
              <a:rPr kumimoji="1" lang="ja-JP" altLang="en-US" sz="1400" dirty="0">
                <a:latin typeface="HGP創英角ﾎﾟｯﾌﾟ体" panose="040B0A00000000000000" pitchFamily="50" charset="-128"/>
                <a:ea typeface="HGP創英角ﾎﾟｯﾌﾟ体" panose="040B0A00000000000000" pitchFamily="50" charset="-128"/>
              </a:rPr>
              <a:t>に掲載）を確認し、</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勤務先の薬局が設備と機能を有してれば</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チェックして構わない。</a:t>
            </a:r>
            <a:endParaRPr kumimoji="1" lang="en-US" altLang="ja-JP" sz="1400" dirty="0">
              <a:latin typeface="HGP創英角ﾎﾟｯﾌﾟ体" panose="040B0A00000000000000" pitchFamily="50" charset="-128"/>
              <a:ea typeface="HGP創英角ﾎﾟｯﾌﾟ体" panose="040B0A00000000000000" pitchFamily="50" charset="-128"/>
            </a:endParaRPr>
          </a:p>
        </p:txBody>
      </p:sp>
      <p:sp>
        <p:nvSpPr>
          <p:cNvPr id="6" name="スライド番号プレースホルダー 5"/>
          <p:cNvSpPr>
            <a:spLocks noGrp="1"/>
          </p:cNvSpPr>
          <p:nvPr>
            <p:ph type="sldNum" sz="quarter" idx="12"/>
          </p:nvPr>
        </p:nvSpPr>
        <p:spPr/>
        <p:txBody>
          <a:bodyPr/>
          <a:lstStyle/>
          <a:p>
            <a:fld id="{6B0ED911-6CF1-4C36-BE44-F362D8581048}" type="slidenum">
              <a:rPr kumimoji="1" lang="ja-JP" altLang="en-US" smtClean="0"/>
              <a:t>23</a:t>
            </a:fld>
            <a:endParaRPr kumimoji="1" lang="ja-JP" altLang="en-US"/>
          </a:p>
        </p:txBody>
      </p:sp>
    </p:spTree>
    <p:extLst>
      <p:ext uri="{BB962C8B-B14F-4D97-AF65-F5344CB8AC3E}">
        <p14:creationId xmlns:p14="http://schemas.microsoft.com/office/powerpoint/2010/main" val="405584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３．連携施設（薬局）の認定申請</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③　連携施設に常勤する専門薬剤師等の確認</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地域薬学ケア研修施設・様式２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３</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pic>
        <p:nvPicPr>
          <p:cNvPr id="6" name="図 5">
            <a:extLst>
              <a:ext uri="{FF2B5EF4-FFF2-40B4-BE49-F238E27FC236}">
                <a16:creationId xmlns:a16="http://schemas.microsoft.com/office/drawing/2014/main" xmlns="" id="{213BA9B8-4DD9-4F93-BB8D-736F27229113}"/>
              </a:ext>
            </a:extLst>
          </p:cNvPr>
          <p:cNvPicPr>
            <a:picLocks noChangeAspect="1"/>
          </p:cNvPicPr>
          <p:nvPr/>
        </p:nvPicPr>
        <p:blipFill>
          <a:blip r:embed="rId2"/>
          <a:stretch>
            <a:fillRect/>
          </a:stretch>
        </p:blipFill>
        <p:spPr>
          <a:xfrm>
            <a:off x="251668" y="2103219"/>
            <a:ext cx="8581937" cy="2480029"/>
          </a:xfrm>
          <a:prstGeom prst="rect">
            <a:avLst/>
          </a:prstGeom>
          <a:ln>
            <a:solidFill>
              <a:schemeClr val="tx1"/>
            </a:solidFill>
          </a:ln>
        </p:spPr>
      </p:pic>
      <p:sp>
        <p:nvSpPr>
          <p:cNvPr id="13" name="右大かっこ 12">
            <a:extLst>
              <a:ext uri="{FF2B5EF4-FFF2-40B4-BE49-F238E27FC236}">
                <a16:creationId xmlns:a16="http://schemas.microsoft.com/office/drawing/2014/main" xmlns="" id="{429F11ED-1DDA-4059-ACCC-59CDC0AE1152}"/>
              </a:ext>
            </a:extLst>
          </p:cNvPr>
          <p:cNvSpPr/>
          <p:nvPr/>
        </p:nvSpPr>
        <p:spPr>
          <a:xfrm rot="5400000">
            <a:off x="1656244" y="2822317"/>
            <a:ext cx="76662" cy="288581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吹き出し: 角を丸めた四角形 13">
            <a:extLst>
              <a:ext uri="{FF2B5EF4-FFF2-40B4-BE49-F238E27FC236}">
                <a16:creationId xmlns:a16="http://schemas.microsoft.com/office/drawing/2014/main" xmlns="" id="{17F4173C-B4B1-4F5D-97FF-DF8E8DBF6150}"/>
              </a:ext>
            </a:extLst>
          </p:cNvPr>
          <p:cNvSpPr/>
          <p:nvPr/>
        </p:nvSpPr>
        <p:spPr>
          <a:xfrm>
            <a:off x="209722" y="4683249"/>
            <a:ext cx="3372377" cy="559872"/>
          </a:xfrm>
          <a:prstGeom prst="wedgeRoundRectCallout">
            <a:avLst>
              <a:gd name="adj1" fmla="val -9597"/>
              <a:gd name="adj2" fmla="val -108980"/>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常勤している専門薬剤師等の情報を入力</a:t>
            </a:r>
            <a:endParaRPr kumimoji="1" lang="en-US" altLang="ja-JP" sz="1400" dirty="0">
              <a:latin typeface="HGP創英角ﾎﾟｯﾌﾟ体" panose="040B0A00000000000000" pitchFamily="50" charset="-128"/>
              <a:ea typeface="HGP創英角ﾎﾟｯﾌﾟ体" panose="040B0A00000000000000" pitchFamily="50" charset="-128"/>
            </a:endParaRPr>
          </a:p>
        </p:txBody>
      </p:sp>
      <p:sp>
        <p:nvSpPr>
          <p:cNvPr id="15" name="右大かっこ 14">
            <a:extLst>
              <a:ext uri="{FF2B5EF4-FFF2-40B4-BE49-F238E27FC236}">
                <a16:creationId xmlns:a16="http://schemas.microsoft.com/office/drawing/2014/main" xmlns="" id="{7AE13D37-8EC1-49D0-8EB7-D9709CE269AE}"/>
              </a:ext>
            </a:extLst>
          </p:cNvPr>
          <p:cNvSpPr/>
          <p:nvPr/>
        </p:nvSpPr>
        <p:spPr>
          <a:xfrm rot="5400000">
            <a:off x="5983108" y="1453059"/>
            <a:ext cx="64994" cy="5636003"/>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吹き出し: 角を丸めた四角形 15">
            <a:extLst>
              <a:ext uri="{FF2B5EF4-FFF2-40B4-BE49-F238E27FC236}">
                <a16:creationId xmlns:a16="http://schemas.microsoft.com/office/drawing/2014/main" xmlns="" id="{87E05D96-B03D-4CF1-BB04-73AFF62CE53D}"/>
              </a:ext>
            </a:extLst>
          </p:cNvPr>
          <p:cNvSpPr/>
          <p:nvPr/>
        </p:nvSpPr>
        <p:spPr>
          <a:xfrm>
            <a:off x="4542636" y="4702219"/>
            <a:ext cx="3531764" cy="1022154"/>
          </a:xfrm>
          <a:prstGeom prst="wedgeRoundRectCallout">
            <a:avLst>
              <a:gd name="adj1" fmla="val -9100"/>
              <a:gd name="adj2" fmla="val -8468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常勤している専門薬剤師等が取得している専門薬剤師制度の認定番号を入力。</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（複数取得している場合は、すべて入力）</a:t>
            </a:r>
            <a:endParaRPr kumimoji="1" lang="en-US" altLang="ja-JP" sz="1400" dirty="0">
              <a:latin typeface="HGP創英角ﾎﾟｯﾌﾟ体" panose="040B0A00000000000000" pitchFamily="50" charset="-128"/>
              <a:ea typeface="HGP創英角ﾎﾟｯﾌﾟ体" panose="040B0A00000000000000" pitchFamily="50" charset="-128"/>
            </a:endParaRPr>
          </a:p>
        </p:txBody>
      </p:sp>
      <p:sp>
        <p:nvSpPr>
          <p:cNvPr id="17" name="テキスト ボックス 16">
            <a:extLst>
              <a:ext uri="{FF2B5EF4-FFF2-40B4-BE49-F238E27FC236}">
                <a16:creationId xmlns:a16="http://schemas.microsoft.com/office/drawing/2014/main" xmlns="" id="{61310C18-D0CA-419B-B3CC-2636DACF9EB8}"/>
              </a:ext>
            </a:extLst>
          </p:cNvPr>
          <p:cNvSpPr txBox="1"/>
          <p:nvPr/>
        </p:nvSpPr>
        <p:spPr>
          <a:xfrm>
            <a:off x="251667" y="6069847"/>
            <a:ext cx="8581937" cy="369332"/>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併せて、取得している各種専門薬剤師制度等の認定証を</a:t>
            </a:r>
            <a:r>
              <a:rPr kumimoji="1" lang="en-US" altLang="ja-JP" dirty="0">
                <a:latin typeface="HG創英角ﾎﾟｯﾌﾟ体" panose="040B0A09000000000000" pitchFamily="49" charset="-128"/>
                <a:ea typeface="HG創英角ﾎﾟｯﾌﾟ体" panose="040B0A09000000000000" pitchFamily="49" charset="-128"/>
              </a:rPr>
              <a:t>PDF</a:t>
            </a:r>
            <a:r>
              <a:rPr kumimoji="1" lang="ja-JP" altLang="en-US" dirty="0">
                <a:latin typeface="HG創英角ﾎﾟｯﾌﾟ体" panose="040B0A09000000000000" pitchFamily="49" charset="-128"/>
                <a:ea typeface="HG創英角ﾎﾟｯﾌﾟ体" panose="040B0A09000000000000" pitchFamily="49" charset="-128"/>
              </a:rPr>
              <a:t>化する。</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24</a:t>
            </a:fld>
            <a:endParaRPr kumimoji="1" lang="ja-JP" altLang="en-US"/>
          </a:p>
        </p:txBody>
      </p:sp>
    </p:spTree>
    <p:extLst>
      <p:ext uri="{BB962C8B-B14F-4D97-AF65-F5344CB8AC3E}">
        <p14:creationId xmlns:p14="http://schemas.microsoft.com/office/powerpoint/2010/main" val="1858192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３．連携施設（薬局）の認定申請</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④　各種申請様式・添付資料の提出　</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1" name="テキスト ボックス 10">
            <a:extLst>
              <a:ext uri="{FF2B5EF4-FFF2-40B4-BE49-F238E27FC236}">
                <a16:creationId xmlns:a16="http://schemas.microsoft.com/office/drawing/2014/main" xmlns="" id="{D58BDD35-035B-49D6-8AB1-6F741D299144}"/>
              </a:ext>
            </a:extLst>
          </p:cNvPr>
          <p:cNvSpPr txBox="1"/>
          <p:nvPr/>
        </p:nvSpPr>
        <p:spPr>
          <a:xfrm>
            <a:off x="251667" y="4249031"/>
            <a:ext cx="8581937" cy="646331"/>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日本医療薬学会提出先メールアドレス</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hlinkClick r:id="rId2"/>
              </a:rPr>
              <a:t>pha@jsphcs.jp</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3" name="テキスト ボックス 12">
            <a:extLst>
              <a:ext uri="{FF2B5EF4-FFF2-40B4-BE49-F238E27FC236}">
                <a16:creationId xmlns:a16="http://schemas.microsoft.com/office/drawing/2014/main" xmlns="" id="{861ED606-4FA4-4904-8A6B-7FF9008020EF}"/>
              </a:ext>
            </a:extLst>
          </p:cNvPr>
          <p:cNvSpPr txBox="1"/>
          <p:nvPr/>
        </p:nvSpPr>
        <p:spPr>
          <a:xfrm>
            <a:off x="251668" y="1834772"/>
            <a:ext cx="8581937" cy="1754326"/>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①～③で作成した以下のファイルを日本医療薬学会にメールで送付。</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研修認定申請書（連携施設）</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地域薬学ケア研修施設・様式２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１</a:t>
            </a:r>
            <a:r>
              <a:rPr kumimoji="1" lang="en-US" altLang="ja-JP" dirty="0">
                <a:latin typeface="HG創英角ﾎﾟｯﾌﾟ体" panose="040B0A09000000000000" pitchFamily="49" charset="-128"/>
                <a:ea typeface="HG創英角ﾎﾟｯﾌﾟ体" panose="040B0A09000000000000" pitchFamily="49" charset="-128"/>
              </a:rPr>
              <a:t>】</a:t>
            </a: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研修施設認定要件への適合性</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地域薬学ケア研修施設・様式２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２</a:t>
            </a:r>
            <a:r>
              <a:rPr kumimoji="1" lang="en-US" altLang="ja-JP" dirty="0">
                <a:latin typeface="HG創英角ﾎﾟｯﾌﾟ体" panose="040B0A09000000000000" pitchFamily="49" charset="-128"/>
                <a:ea typeface="HG創英角ﾎﾟｯﾌﾟ体" panose="040B0A09000000000000" pitchFamily="49" charset="-128"/>
              </a:rPr>
              <a:t>】</a:t>
            </a: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連携施設に常勤する専門薬剤師等</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地域薬学ケア研修施設・様式２</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３</a:t>
            </a:r>
            <a:r>
              <a:rPr kumimoji="1" lang="en-US" altLang="ja-JP" dirty="0">
                <a:latin typeface="HG創英角ﾎﾟｯﾌﾟ体" panose="040B0A09000000000000" pitchFamily="49" charset="-128"/>
                <a:ea typeface="HG創英角ﾎﾟｯﾌﾟ体" panose="040B0A09000000000000" pitchFamily="49" charset="-128"/>
              </a:rPr>
              <a:t>】</a:t>
            </a: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各種専門薬剤師制度等の認定書の写し</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4" name="右大かっこ 13">
            <a:extLst>
              <a:ext uri="{FF2B5EF4-FFF2-40B4-BE49-F238E27FC236}">
                <a16:creationId xmlns:a16="http://schemas.microsoft.com/office/drawing/2014/main" xmlns="" id="{4951FDEE-A2FE-43A6-8044-020BC1F8165F}"/>
              </a:ext>
            </a:extLst>
          </p:cNvPr>
          <p:cNvSpPr/>
          <p:nvPr/>
        </p:nvSpPr>
        <p:spPr>
          <a:xfrm>
            <a:off x="8045332" y="2432807"/>
            <a:ext cx="100378" cy="8180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吹き出し: 角を丸めた四角形 17">
            <a:extLst>
              <a:ext uri="{FF2B5EF4-FFF2-40B4-BE49-F238E27FC236}">
                <a16:creationId xmlns:a16="http://schemas.microsoft.com/office/drawing/2014/main" xmlns="" id="{DC449184-0ABC-4B1E-AE0A-F164E6310DC0}"/>
              </a:ext>
            </a:extLst>
          </p:cNvPr>
          <p:cNvSpPr/>
          <p:nvPr/>
        </p:nvSpPr>
        <p:spPr>
          <a:xfrm>
            <a:off x="8273367" y="2713933"/>
            <a:ext cx="842038" cy="536895"/>
          </a:xfrm>
          <a:prstGeom prst="wedgeRoundRectCallout">
            <a:avLst>
              <a:gd name="adj1" fmla="val -61078"/>
              <a:gd name="adj2" fmla="val -1093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Excel</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16" name="右大かっこ 15">
            <a:extLst>
              <a:ext uri="{FF2B5EF4-FFF2-40B4-BE49-F238E27FC236}">
                <a16:creationId xmlns:a16="http://schemas.microsoft.com/office/drawing/2014/main" xmlns="" id="{758A5F65-2C05-46F7-8945-CCD4C389F423}"/>
              </a:ext>
            </a:extLst>
          </p:cNvPr>
          <p:cNvSpPr/>
          <p:nvPr/>
        </p:nvSpPr>
        <p:spPr>
          <a:xfrm>
            <a:off x="4542635" y="3271898"/>
            <a:ext cx="100378" cy="327626"/>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吹き出し: 角を丸めた四角形 20">
            <a:extLst>
              <a:ext uri="{FF2B5EF4-FFF2-40B4-BE49-F238E27FC236}">
                <a16:creationId xmlns:a16="http://schemas.microsoft.com/office/drawing/2014/main" xmlns="" id="{19FC3C05-CF76-40C6-B726-34608BF9CCE2}"/>
              </a:ext>
            </a:extLst>
          </p:cNvPr>
          <p:cNvSpPr/>
          <p:nvPr/>
        </p:nvSpPr>
        <p:spPr>
          <a:xfrm>
            <a:off x="4759778" y="3315112"/>
            <a:ext cx="842038" cy="536895"/>
          </a:xfrm>
          <a:prstGeom prst="wedgeRoundRectCallout">
            <a:avLst>
              <a:gd name="adj1" fmla="val -61078"/>
              <a:gd name="adj2" fmla="val -10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PDF</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25</a:t>
            </a:fld>
            <a:endParaRPr kumimoji="1" lang="ja-JP" altLang="en-US"/>
          </a:p>
        </p:txBody>
      </p:sp>
    </p:spTree>
    <p:extLst>
      <p:ext uri="{BB962C8B-B14F-4D97-AF65-F5344CB8AC3E}">
        <p14:creationId xmlns:p14="http://schemas.microsoft.com/office/powerpoint/2010/main" val="391549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４．連携研修者の届出</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①　連携研修</a:t>
            </a:r>
            <a:r>
              <a:rPr kumimoji="1" lang="ja-JP" altLang="en-US" dirty="0">
                <a:solidFill>
                  <a:srgbClr val="0070C0"/>
                </a:solidFill>
                <a:latin typeface="HG創英角ﾎﾟｯﾌﾟ体" panose="040B0A09000000000000" pitchFamily="49" charset="-128"/>
                <a:ea typeface="HG創英角ﾎﾟｯﾌﾟ体" panose="040B0A09000000000000" pitchFamily="49" charset="-128"/>
              </a:rPr>
              <a:t>者</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届出</a:t>
            </a:r>
            <a:r>
              <a:rPr kumimoji="1" lang="ja-JP" altLang="en-US" dirty="0">
                <a:latin typeface="HG創英角ﾎﾟｯﾌﾟ体" panose="040B0A09000000000000" pitchFamily="49" charset="-128"/>
                <a:ea typeface="HG創英角ﾎﾟｯﾌﾟ体" panose="040B0A09000000000000" pitchFamily="49" charset="-128"/>
              </a:rPr>
              <a:t>書の作成</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22" name="テキスト ボックス 21">
            <a:extLst>
              <a:ext uri="{FF2B5EF4-FFF2-40B4-BE49-F238E27FC236}">
                <a16:creationId xmlns:a16="http://schemas.microsoft.com/office/drawing/2014/main" xmlns="" id="{0250AFC2-1F79-4FFF-BE86-16D24717C803}"/>
              </a:ext>
            </a:extLst>
          </p:cNvPr>
          <p:cNvSpPr txBox="1"/>
          <p:nvPr/>
        </p:nvSpPr>
        <p:spPr>
          <a:xfrm>
            <a:off x="251667" y="1510991"/>
            <a:ext cx="8581937" cy="646331"/>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研修先の基幹施設（病院）が決定し、暫定認定の決定通知を受け取った後、</a:t>
            </a:r>
            <a:r>
              <a:rPr kumimoji="1" lang="en-US" altLang="ja-JP" dirty="0">
                <a:latin typeface="HG創英角ﾎﾟｯﾌﾟ体" panose="040B0A09000000000000" pitchFamily="49" charset="-128"/>
                <a:ea typeface="HG創英角ﾎﾟｯﾌﾟ体" panose="040B0A09000000000000" pitchFamily="49" charset="-128"/>
              </a:rPr>
              <a:t/>
            </a:r>
            <a:br>
              <a:rPr kumimoji="1" lang="en-US" altLang="ja-JP" dirty="0">
                <a:latin typeface="HG創英角ﾎﾟｯﾌﾟ体" panose="040B0A09000000000000" pitchFamily="49" charset="-128"/>
                <a:ea typeface="HG創英角ﾎﾟｯﾌﾟ体" panose="040B0A09000000000000" pitchFamily="49" charset="-128"/>
              </a:rPr>
            </a:br>
            <a:r>
              <a:rPr kumimoji="1" lang="ja-JP" altLang="en-US" dirty="0">
                <a:latin typeface="HG創英角ﾎﾟｯﾌﾟ体" panose="040B0A09000000000000" pitchFamily="49" charset="-128"/>
                <a:ea typeface="HG創英角ﾎﾟｯﾌﾟ体" panose="040B0A09000000000000" pitchFamily="49" charset="-128"/>
              </a:rPr>
              <a:t>　連携研修者届出書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地域薬学ケア研修者・様式１</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を作成します。</a:t>
            </a:r>
            <a:endParaRPr kumimoji="1" lang="en-US" altLang="ja-JP" dirty="0">
              <a:latin typeface="HG創英角ﾎﾟｯﾌﾟ体" panose="040B0A09000000000000" pitchFamily="49" charset="-128"/>
              <a:ea typeface="HG創英角ﾎﾟｯﾌﾟ体" panose="040B0A09000000000000" pitchFamily="49" charset="-128"/>
            </a:endParaRPr>
          </a:p>
        </p:txBody>
      </p:sp>
      <p:pic>
        <p:nvPicPr>
          <p:cNvPr id="2" name="図 1">
            <a:extLst>
              <a:ext uri="{FF2B5EF4-FFF2-40B4-BE49-F238E27FC236}">
                <a16:creationId xmlns:a16="http://schemas.microsoft.com/office/drawing/2014/main" xmlns="" id="{DE5C7CD3-3ADE-4734-9A1D-D3A908011628}"/>
              </a:ext>
            </a:extLst>
          </p:cNvPr>
          <p:cNvPicPr>
            <a:picLocks noChangeAspect="1"/>
          </p:cNvPicPr>
          <p:nvPr/>
        </p:nvPicPr>
        <p:blipFill>
          <a:blip r:embed="rId2"/>
          <a:stretch>
            <a:fillRect/>
          </a:stretch>
        </p:blipFill>
        <p:spPr>
          <a:xfrm>
            <a:off x="1124123" y="2297786"/>
            <a:ext cx="2790815" cy="4501491"/>
          </a:xfrm>
          <a:prstGeom prst="rect">
            <a:avLst/>
          </a:prstGeom>
          <a:ln>
            <a:solidFill>
              <a:schemeClr val="tx1"/>
            </a:solidFill>
          </a:ln>
        </p:spPr>
      </p:pic>
      <p:sp>
        <p:nvSpPr>
          <p:cNvPr id="8" name="吹き出し: 角を丸めた四角形 7">
            <a:extLst>
              <a:ext uri="{FF2B5EF4-FFF2-40B4-BE49-F238E27FC236}">
                <a16:creationId xmlns:a16="http://schemas.microsoft.com/office/drawing/2014/main" xmlns="" id="{BD1A3158-8095-44A8-92ED-D0AF5E343ABC}"/>
              </a:ext>
            </a:extLst>
          </p:cNvPr>
          <p:cNvSpPr/>
          <p:nvPr/>
        </p:nvSpPr>
        <p:spPr>
          <a:xfrm>
            <a:off x="4731393" y="2297786"/>
            <a:ext cx="1652630" cy="536895"/>
          </a:xfrm>
          <a:prstGeom prst="wedgeRoundRectCallout">
            <a:avLst>
              <a:gd name="adj1" fmla="val -72873"/>
              <a:gd name="adj2" fmla="val -156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申込年月日を入力</a:t>
            </a:r>
          </a:p>
        </p:txBody>
      </p:sp>
      <p:sp>
        <p:nvSpPr>
          <p:cNvPr id="10" name="吹き出し: 角を丸めた四角形 9">
            <a:extLst>
              <a:ext uri="{FF2B5EF4-FFF2-40B4-BE49-F238E27FC236}">
                <a16:creationId xmlns:a16="http://schemas.microsoft.com/office/drawing/2014/main" xmlns="" id="{42D32EF9-16E8-47F2-9F58-2E928164095E}"/>
              </a:ext>
            </a:extLst>
          </p:cNvPr>
          <p:cNvSpPr/>
          <p:nvPr/>
        </p:nvSpPr>
        <p:spPr>
          <a:xfrm>
            <a:off x="4731393" y="3191104"/>
            <a:ext cx="1879134" cy="536895"/>
          </a:xfrm>
          <a:prstGeom prst="wedgeRoundRectCallout">
            <a:avLst>
              <a:gd name="adj1" fmla="val -71145"/>
              <a:gd name="adj2" fmla="val -14062"/>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申請者の情報を入力</a:t>
            </a:r>
          </a:p>
        </p:txBody>
      </p:sp>
      <p:sp>
        <p:nvSpPr>
          <p:cNvPr id="12" name="右大かっこ 11">
            <a:extLst>
              <a:ext uri="{FF2B5EF4-FFF2-40B4-BE49-F238E27FC236}">
                <a16:creationId xmlns:a16="http://schemas.microsoft.com/office/drawing/2014/main" xmlns="" id="{B5CE57F9-82E8-463F-8054-2D856E0E5BD9}"/>
              </a:ext>
            </a:extLst>
          </p:cNvPr>
          <p:cNvSpPr/>
          <p:nvPr/>
        </p:nvSpPr>
        <p:spPr>
          <a:xfrm>
            <a:off x="4110269" y="2409532"/>
            <a:ext cx="172142" cy="29232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大かっこ 13">
            <a:extLst>
              <a:ext uri="{FF2B5EF4-FFF2-40B4-BE49-F238E27FC236}">
                <a16:creationId xmlns:a16="http://schemas.microsoft.com/office/drawing/2014/main" xmlns="" id="{B7DA51A8-BD8B-470C-A0DF-AFD0F8C205C1}"/>
              </a:ext>
            </a:extLst>
          </p:cNvPr>
          <p:cNvSpPr/>
          <p:nvPr/>
        </p:nvSpPr>
        <p:spPr>
          <a:xfrm>
            <a:off x="4103723" y="3087149"/>
            <a:ext cx="178688" cy="536895"/>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右大かっこ 19">
            <a:extLst>
              <a:ext uri="{FF2B5EF4-FFF2-40B4-BE49-F238E27FC236}">
                <a16:creationId xmlns:a16="http://schemas.microsoft.com/office/drawing/2014/main" xmlns="" id="{8CA15229-27A5-482E-BEE2-3139F65087DE}"/>
              </a:ext>
            </a:extLst>
          </p:cNvPr>
          <p:cNvSpPr/>
          <p:nvPr/>
        </p:nvSpPr>
        <p:spPr>
          <a:xfrm>
            <a:off x="4103722" y="3728000"/>
            <a:ext cx="172140" cy="116278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吹き出し: 角を丸めた四角形 20">
            <a:extLst>
              <a:ext uri="{FF2B5EF4-FFF2-40B4-BE49-F238E27FC236}">
                <a16:creationId xmlns:a16="http://schemas.microsoft.com/office/drawing/2014/main" xmlns="" id="{A2574566-7088-467C-BDFA-EAD17E9D67E2}"/>
              </a:ext>
            </a:extLst>
          </p:cNvPr>
          <p:cNvSpPr/>
          <p:nvPr/>
        </p:nvSpPr>
        <p:spPr>
          <a:xfrm>
            <a:off x="4731392" y="4040943"/>
            <a:ext cx="3288485" cy="536895"/>
          </a:xfrm>
          <a:prstGeom prst="wedgeRoundRectCallout">
            <a:avLst>
              <a:gd name="adj1" fmla="val -61078"/>
              <a:gd name="adj2" fmla="val -10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勤務先（連携施設（薬局））の情報を入力</a:t>
            </a:r>
          </a:p>
        </p:txBody>
      </p:sp>
      <p:sp>
        <p:nvSpPr>
          <p:cNvPr id="15" name="フローチャート: 他ページ結合子 14"/>
          <p:cNvSpPr/>
          <p:nvPr/>
        </p:nvSpPr>
        <p:spPr>
          <a:xfrm>
            <a:off x="7726855" y="12645"/>
            <a:ext cx="1414887" cy="1034996"/>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HGP創英角ﾎﾟｯﾌﾟ体" panose="040B0A00000000000000" pitchFamily="50" charset="-128"/>
                <a:ea typeface="HGP創英角ﾎﾟｯﾌﾟ体" panose="040B0A00000000000000" pitchFamily="50" charset="-128"/>
              </a:rPr>
              <a:t>準備でき次第、随時申請</a:t>
            </a:r>
          </a:p>
        </p:txBody>
      </p:sp>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26</a:t>
            </a:fld>
            <a:endParaRPr kumimoji="1" lang="ja-JP" altLang="en-US"/>
          </a:p>
        </p:txBody>
      </p:sp>
      <p:sp>
        <p:nvSpPr>
          <p:cNvPr id="16" name="吹き出し: 角を丸めた四角形 15">
            <a:extLst>
              <a:ext uri="{FF2B5EF4-FFF2-40B4-BE49-F238E27FC236}">
                <a16:creationId xmlns:a16="http://schemas.microsoft.com/office/drawing/2014/main" xmlns="" id="{9BCE84F2-AE6C-468D-B591-4A733C180F00}"/>
              </a:ext>
            </a:extLst>
          </p:cNvPr>
          <p:cNvSpPr/>
          <p:nvPr/>
        </p:nvSpPr>
        <p:spPr>
          <a:xfrm>
            <a:off x="4731391" y="5327655"/>
            <a:ext cx="3288485" cy="1133804"/>
          </a:xfrm>
          <a:prstGeom prst="wedgeRoundRectCallout">
            <a:avLst>
              <a:gd name="adj1" fmla="val -61078"/>
              <a:gd name="adj2" fmla="val -1093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研修先病院（基幹施設）の情報を入力</a:t>
            </a:r>
            <a:endParaRPr kumimoji="1" lang="en-US" altLang="ja-JP" sz="1400" dirty="0">
              <a:latin typeface="HGP創英角ﾎﾟｯﾌﾟ体" panose="040B0A00000000000000" pitchFamily="50" charset="-128"/>
              <a:ea typeface="HGP創英角ﾎﾟｯﾌﾟ体" panose="040B0A00000000000000" pitchFamily="50" charset="-128"/>
            </a:endParaRPr>
          </a:p>
          <a:p>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（研修先の薬剤部門責任者に連絡の上、必要事項を確認）</a:t>
            </a:r>
          </a:p>
        </p:txBody>
      </p:sp>
      <p:sp>
        <p:nvSpPr>
          <p:cNvPr id="17" name="右大かっこ 16">
            <a:extLst>
              <a:ext uri="{FF2B5EF4-FFF2-40B4-BE49-F238E27FC236}">
                <a16:creationId xmlns:a16="http://schemas.microsoft.com/office/drawing/2014/main" xmlns="" id="{760ED0AF-F567-48F9-A773-DC67032A21D9}"/>
              </a:ext>
            </a:extLst>
          </p:cNvPr>
          <p:cNvSpPr/>
          <p:nvPr/>
        </p:nvSpPr>
        <p:spPr>
          <a:xfrm>
            <a:off x="4110269" y="5084527"/>
            <a:ext cx="165593" cy="1271824"/>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077204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４．連携研修者の届出</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②　連携研修</a:t>
            </a:r>
            <a:r>
              <a:rPr kumimoji="1" lang="ja-JP" altLang="en-US" dirty="0">
                <a:solidFill>
                  <a:srgbClr val="0070C0"/>
                </a:solidFill>
                <a:latin typeface="HG創英角ﾎﾟｯﾌﾟ体" panose="040B0A09000000000000" pitchFamily="49" charset="-128"/>
                <a:ea typeface="HG創英角ﾎﾟｯﾌﾟ体" panose="040B0A09000000000000" pitchFamily="49" charset="-128"/>
              </a:rPr>
              <a:t>者</a:t>
            </a:r>
            <a:r>
              <a:rPr kumimoji="1" lang="ja-JP" altLang="en-US" dirty="0">
                <a:latin typeface="HG創英角ﾎﾟｯﾌﾟ体" panose="040B0A09000000000000" pitchFamily="49" charset="-128"/>
                <a:ea typeface="HG創英角ﾎﾟｯﾌﾟ体" panose="040B0A09000000000000" pitchFamily="49" charset="-128"/>
              </a:rPr>
              <a:t>届出書の提出　</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1" name="テキスト ボックス 10">
            <a:extLst>
              <a:ext uri="{FF2B5EF4-FFF2-40B4-BE49-F238E27FC236}">
                <a16:creationId xmlns:a16="http://schemas.microsoft.com/office/drawing/2014/main" xmlns="" id="{D58BDD35-035B-49D6-8AB1-6F741D299144}"/>
              </a:ext>
            </a:extLst>
          </p:cNvPr>
          <p:cNvSpPr txBox="1"/>
          <p:nvPr/>
        </p:nvSpPr>
        <p:spPr>
          <a:xfrm>
            <a:off x="251667" y="4249031"/>
            <a:ext cx="8581937" cy="646331"/>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日本医療薬学会提出先メールアドレス</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hlinkClick r:id="rId2"/>
              </a:rPr>
              <a:t>pha@jsphcs.jp</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13" name="テキスト ボックス 12">
            <a:extLst>
              <a:ext uri="{FF2B5EF4-FFF2-40B4-BE49-F238E27FC236}">
                <a16:creationId xmlns:a16="http://schemas.microsoft.com/office/drawing/2014/main" xmlns="" id="{861ED606-4FA4-4904-8A6B-7FF9008020EF}"/>
              </a:ext>
            </a:extLst>
          </p:cNvPr>
          <p:cNvSpPr txBox="1"/>
          <p:nvPr/>
        </p:nvSpPr>
        <p:spPr>
          <a:xfrm>
            <a:off x="251668" y="1834772"/>
            <a:ext cx="8581937" cy="923330"/>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①で作成した以下のファイルを日本医療薬学会にメールで送付。</a:t>
            </a:r>
            <a:endParaRPr kumimoji="1" lang="en-US" altLang="ja-JP" dirty="0">
              <a:latin typeface="HG創英角ﾎﾟｯﾌﾟ体" panose="040B0A09000000000000" pitchFamily="49" charset="-128"/>
              <a:ea typeface="HG創英角ﾎﾟｯﾌﾟ体" panose="040B0A09000000000000" pitchFamily="49" charset="-128"/>
            </a:endParaRPr>
          </a:p>
          <a:p>
            <a:endParaRPr kumimoji="1" lang="en-US" altLang="ja-JP" dirty="0">
              <a:latin typeface="HG創英角ﾎﾟｯﾌﾟ体" panose="040B0A09000000000000" pitchFamily="49" charset="-128"/>
              <a:ea typeface="HG創英角ﾎﾟｯﾌﾟ体" panose="040B0A09000000000000" pitchFamily="49" charset="-128"/>
            </a:endParaRPr>
          </a:p>
          <a:p>
            <a:pPr marL="285750" indent="-285750">
              <a:buFont typeface="Arial" panose="020B0604020202020204" pitchFamily="34" charset="0"/>
              <a:buChar char="•"/>
            </a:pPr>
            <a:r>
              <a:rPr kumimoji="1" lang="ja-JP" altLang="en-US" dirty="0">
                <a:latin typeface="HG創英角ﾎﾟｯﾌﾟ体" panose="040B0A09000000000000" pitchFamily="49" charset="-128"/>
                <a:ea typeface="HG創英角ﾎﾟｯﾌﾟ体" panose="040B0A09000000000000" pitchFamily="49" charset="-128"/>
              </a:rPr>
              <a:t>連携研修者届出書</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地域薬学ケア研修者・様式１</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　</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4" name="右大かっこ 13">
            <a:extLst>
              <a:ext uri="{FF2B5EF4-FFF2-40B4-BE49-F238E27FC236}">
                <a16:creationId xmlns:a16="http://schemas.microsoft.com/office/drawing/2014/main" xmlns="" id="{4951FDEE-A2FE-43A6-8044-020BC1F8165F}"/>
              </a:ext>
            </a:extLst>
          </p:cNvPr>
          <p:cNvSpPr/>
          <p:nvPr/>
        </p:nvSpPr>
        <p:spPr>
          <a:xfrm>
            <a:off x="5839027" y="2385178"/>
            <a:ext cx="117156" cy="37341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吹き出し: 角を丸めた四角形 17">
            <a:extLst>
              <a:ext uri="{FF2B5EF4-FFF2-40B4-BE49-F238E27FC236}">
                <a16:creationId xmlns:a16="http://schemas.microsoft.com/office/drawing/2014/main" xmlns="" id="{DC449184-0ABC-4B1E-AE0A-F164E6310DC0}"/>
              </a:ext>
            </a:extLst>
          </p:cNvPr>
          <p:cNvSpPr/>
          <p:nvPr/>
        </p:nvSpPr>
        <p:spPr>
          <a:xfrm>
            <a:off x="6120114" y="2385178"/>
            <a:ext cx="842038" cy="536895"/>
          </a:xfrm>
          <a:prstGeom prst="wedgeRoundRectCallout">
            <a:avLst>
              <a:gd name="adj1" fmla="val -61078"/>
              <a:gd name="adj2" fmla="val -10937"/>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400" dirty="0">
                <a:latin typeface="HGP創英角ﾎﾟｯﾌﾟ体" panose="040B0A00000000000000" pitchFamily="50" charset="-128"/>
                <a:ea typeface="HGP創英角ﾎﾟｯﾌﾟ体" panose="040B0A00000000000000" pitchFamily="50" charset="-128"/>
              </a:rPr>
              <a:t>Excel</a:t>
            </a:r>
          </a:p>
          <a:p>
            <a:pPr algn="ctr"/>
            <a:r>
              <a:rPr kumimoji="1" lang="ja-JP" altLang="en-US" sz="1400" dirty="0">
                <a:latin typeface="HGP創英角ﾎﾟｯﾌﾟ体" panose="040B0A00000000000000" pitchFamily="50" charset="-128"/>
                <a:ea typeface="HGP創英角ﾎﾟｯﾌﾟ体" panose="040B0A00000000000000" pitchFamily="50" charset="-128"/>
              </a:rPr>
              <a:t>ファイル</a:t>
            </a: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27</a:t>
            </a:fld>
            <a:endParaRPr kumimoji="1" lang="ja-JP" altLang="en-US"/>
          </a:p>
        </p:txBody>
      </p:sp>
      <p:sp>
        <p:nvSpPr>
          <p:cNvPr id="12" name="フローチャート: 他ページ結合子 11"/>
          <p:cNvSpPr/>
          <p:nvPr/>
        </p:nvSpPr>
        <p:spPr>
          <a:xfrm>
            <a:off x="7729113" y="-7702"/>
            <a:ext cx="1414887" cy="1034996"/>
          </a:xfrm>
          <a:prstGeom prst="flowChartOffpage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600" dirty="0">
                <a:latin typeface="HGP創英角ﾎﾟｯﾌﾟ体" panose="040B0A00000000000000" pitchFamily="50" charset="-128"/>
                <a:ea typeface="HGP創英角ﾎﾟｯﾌﾟ体" panose="040B0A00000000000000" pitchFamily="50" charset="-128"/>
              </a:rPr>
              <a:t>準備でき次第、随時申請</a:t>
            </a:r>
          </a:p>
        </p:txBody>
      </p:sp>
    </p:spTree>
    <p:extLst>
      <p:ext uri="{BB962C8B-B14F-4D97-AF65-F5344CB8AC3E}">
        <p14:creationId xmlns:p14="http://schemas.microsoft.com/office/powerpoint/2010/main" val="1024914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５．連携研修料の支払い</a:t>
            </a:r>
          </a:p>
        </p:txBody>
      </p:sp>
      <p:sp>
        <p:nvSpPr>
          <p:cNvPr id="10" name="テキスト ボックス 9">
            <a:extLst>
              <a:ext uri="{FF2B5EF4-FFF2-40B4-BE49-F238E27FC236}">
                <a16:creationId xmlns:a16="http://schemas.microsoft.com/office/drawing/2014/main" xmlns="" id="{861ED606-4FA4-4904-8A6B-7FF9008020EF}"/>
              </a:ext>
            </a:extLst>
          </p:cNvPr>
          <p:cNvSpPr txBox="1"/>
          <p:nvPr/>
        </p:nvSpPr>
        <p:spPr>
          <a:xfrm>
            <a:off x="251669" y="1027577"/>
            <a:ext cx="8581936" cy="2585323"/>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日本医療薬学会の銀行口座に、［連携研修料　</a:t>
            </a:r>
            <a:r>
              <a:rPr kumimoji="1" lang="en-US" altLang="ja-JP" dirty="0">
                <a:latin typeface="HG創英角ﾎﾟｯﾌﾟ体" panose="040B0A09000000000000" pitchFamily="49" charset="-128"/>
                <a:ea typeface="HG創英角ﾎﾟｯﾌﾟ体" panose="040B0A09000000000000" pitchFamily="49" charset="-128"/>
              </a:rPr>
              <a:t>72,000</a:t>
            </a:r>
            <a:r>
              <a:rPr kumimoji="1" lang="ja-JP" altLang="en-US" dirty="0">
                <a:latin typeface="HG創英角ﾎﾟｯﾌﾟ体" panose="040B0A09000000000000" pitchFamily="49" charset="-128"/>
                <a:ea typeface="HG創英角ﾎﾟｯﾌﾟ体" panose="040B0A09000000000000" pitchFamily="49" charset="-128"/>
              </a:rPr>
              <a:t>円（税別）／年］を振込み。</a:t>
            </a:r>
          </a:p>
          <a:p>
            <a:endParaRPr kumimoji="1" lang="ja-JP" altLang="en-US"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振込先　： みずほ銀行 渋谷中央支店 （店番号：１６２）</a:t>
            </a:r>
          </a:p>
          <a:p>
            <a:r>
              <a:rPr kumimoji="1" lang="ja-JP" altLang="en-US" dirty="0">
                <a:latin typeface="HG創英角ﾎﾟｯﾌﾟ体" panose="040B0A09000000000000" pitchFamily="49" charset="-128"/>
                <a:ea typeface="HG創英角ﾎﾟｯﾌﾟ体" panose="040B0A09000000000000" pitchFamily="49" charset="-128"/>
              </a:rPr>
              <a:t>　口座種別： 普通</a:t>
            </a:r>
          </a:p>
          <a:p>
            <a:r>
              <a:rPr kumimoji="1" lang="ja-JP" altLang="en-US" dirty="0">
                <a:latin typeface="HG創英角ﾎﾟｯﾌﾟ体" panose="040B0A09000000000000" pitchFamily="49" charset="-128"/>
                <a:ea typeface="HG創英角ﾎﾟｯﾌﾟ体" panose="040B0A09000000000000" pitchFamily="49" charset="-128"/>
              </a:rPr>
              <a:t>　口座番号： １５１３４３６</a:t>
            </a:r>
          </a:p>
          <a:p>
            <a:r>
              <a:rPr kumimoji="1" lang="ja-JP" altLang="en-US" dirty="0">
                <a:latin typeface="HG創英角ﾎﾟｯﾌﾟ体" panose="040B0A09000000000000" pitchFamily="49" charset="-128"/>
                <a:ea typeface="HG創英角ﾎﾟｯﾌﾟ体" panose="040B0A09000000000000" pitchFamily="49" charset="-128"/>
              </a:rPr>
              <a:t>　加入者名： 一般社団法人日本医療薬学会</a:t>
            </a:r>
          </a:p>
          <a:p>
            <a:r>
              <a:rPr kumimoji="1" lang="ja-JP" altLang="en-US" dirty="0">
                <a:latin typeface="HG創英角ﾎﾟｯﾌﾟ体" panose="040B0A09000000000000" pitchFamily="49" charset="-128"/>
                <a:ea typeface="HG創英角ﾎﾟｯﾌﾟ体" panose="040B0A09000000000000" pitchFamily="49" charset="-128"/>
              </a:rPr>
              <a:t>　　　　　シャ）ニホンイリョウヤクガクカイ</a:t>
            </a:r>
          </a:p>
          <a:p>
            <a:r>
              <a:rPr kumimoji="1" lang="ja-JP" altLang="en-US" dirty="0">
                <a:latin typeface="HG創英角ﾎﾟｯﾌﾟ体" panose="040B0A09000000000000" pitchFamily="49" charset="-128"/>
                <a:ea typeface="HG創英角ﾎﾟｯﾌﾟ体" panose="040B0A09000000000000" pitchFamily="49" charset="-128"/>
              </a:rPr>
              <a:t>　振込人の名義：　会員番号　申請者の氏名</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（氏名の前に会員番号を付記してください）</a:t>
            </a:r>
          </a:p>
        </p:txBody>
      </p:sp>
      <p:pic>
        <p:nvPicPr>
          <p:cNvPr id="7" name="図 6">
            <a:extLst>
              <a:ext uri="{FF2B5EF4-FFF2-40B4-BE49-F238E27FC236}">
                <a16:creationId xmlns:a16="http://schemas.microsoft.com/office/drawing/2014/main" xmlns="" id="{B11F9B91-FD90-40C4-9DE0-A97BD4670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686" y="5164666"/>
            <a:ext cx="1470745" cy="1470745"/>
          </a:xfrm>
          <a:prstGeom prst="rect">
            <a:avLst/>
          </a:prstGeom>
        </p:spPr>
      </p:pic>
      <p:pic>
        <p:nvPicPr>
          <p:cNvPr id="6" name="図 5">
            <a:extLst>
              <a:ext uri="{FF2B5EF4-FFF2-40B4-BE49-F238E27FC236}">
                <a16:creationId xmlns:a16="http://schemas.microsoft.com/office/drawing/2014/main" xmlns="" id="{6CEBD9ED-04AC-4C61-ACB6-8AB7188FA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435" y="5362798"/>
            <a:ext cx="1358677" cy="1358677"/>
          </a:xfrm>
          <a:prstGeom prst="rect">
            <a:avLst/>
          </a:prstGeom>
        </p:spPr>
      </p:pic>
      <p:pic>
        <p:nvPicPr>
          <p:cNvPr id="8" name="図 7"/>
          <p:cNvPicPr>
            <a:picLocks noChangeAspect="1"/>
          </p:cNvPicPr>
          <p:nvPr/>
        </p:nvPicPr>
        <p:blipFill>
          <a:blip r:embed="rId4"/>
          <a:stretch>
            <a:fillRect/>
          </a:stretch>
        </p:blipFill>
        <p:spPr>
          <a:xfrm>
            <a:off x="790092" y="5216774"/>
            <a:ext cx="1161356" cy="1604636"/>
          </a:xfrm>
          <a:prstGeom prst="rect">
            <a:avLst/>
          </a:prstGeom>
        </p:spPr>
      </p:pic>
      <p:grpSp>
        <p:nvGrpSpPr>
          <p:cNvPr id="9" name="グループ化 8"/>
          <p:cNvGrpSpPr/>
          <p:nvPr/>
        </p:nvGrpSpPr>
        <p:grpSpPr>
          <a:xfrm>
            <a:off x="201766" y="5755140"/>
            <a:ext cx="667124" cy="583705"/>
            <a:chOff x="544563" y="3219009"/>
            <a:chExt cx="783025" cy="796972"/>
          </a:xfrm>
        </p:grpSpPr>
        <p:pic>
          <p:nvPicPr>
            <p:cNvPr id="11" name="Picture 2" descr="薬局のイラスト"/>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563" y="3219009"/>
              <a:ext cx="783025" cy="796972"/>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p:cNvSpPr txBox="1"/>
            <p:nvPr/>
          </p:nvSpPr>
          <p:spPr>
            <a:xfrm>
              <a:off x="694315" y="3430051"/>
              <a:ext cx="557853" cy="230832"/>
            </a:xfrm>
            <a:prstGeom prst="rect">
              <a:avLst/>
            </a:prstGeom>
            <a:noFill/>
          </p:spPr>
          <p:txBody>
            <a:bodyPr wrap="square" rtlCol="0">
              <a:spAutoFit/>
            </a:bodyPr>
            <a:lstStyle/>
            <a:p>
              <a:pPr algn="ctr"/>
              <a:r>
                <a:rPr kumimoji="1" lang="ja-JP" altLang="en-US" sz="900" dirty="0">
                  <a:latin typeface="BIZ UDPゴシック" panose="020B0400000000000000" pitchFamily="50" charset="-128"/>
                  <a:ea typeface="BIZ UDPゴシック" panose="020B0400000000000000" pitchFamily="50" charset="-128"/>
                </a:rPr>
                <a:t>薬局</a:t>
              </a:r>
            </a:p>
          </p:txBody>
        </p:sp>
      </p:grpSp>
      <p:pic>
        <p:nvPicPr>
          <p:cNvPr id="13" name="Picture 8" descr="病院の建物のイラスト（背景素材）"/>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43670" y="5606321"/>
            <a:ext cx="1863130" cy="104956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28</a:t>
            </a:fld>
            <a:endParaRPr kumimoji="1" lang="ja-JP" altLang="en-US"/>
          </a:p>
        </p:txBody>
      </p:sp>
      <p:sp>
        <p:nvSpPr>
          <p:cNvPr id="14" name="テキスト ボックス 13">
            <a:extLst>
              <a:ext uri="{FF2B5EF4-FFF2-40B4-BE49-F238E27FC236}">
                <a16:creationId xmlns:a16="http://schemas.microsoft.com/office/drawing/2014/main" xmlns="" id="{861ED606-4FA4-4904-8A6B-7FF9008020EF}"/>
              </a:ext>
            </a:extLst>
          </p:cNvPr>
          <p:cNvSpPr txBox="1"/>
          <p:nvPr/>
        </p:nvSpPr>
        <p:spPr>
          <a:xfrm>
            <a:off x="251669" y="3893059"/>
            <a:ext cx="8581936" cy="1200329"/>
          </a:xfrm>
          <a:prstGeom prst="rect">
            <a:avLst/>
          </a:prstGeom>
          <a:solidFill>
            <a:schemeClr val="accent6">
              <a:lumMod val="20000"/>
              <a:lumOff val="8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　</a:t>
            </a:r>
            <a:r>
              <a:rPr kumimoji="1" lang="en-US" altLang="ja-JP" dirty="0">
                <a:latin typeface="HG創英角ﾎﾟｯﾌﾟ体" panose="040B0A09000000000000" pitchFamily="49" charset="-128"/>
                <a:ea typeface="HG創英角ﾎﾟｯﾌﾟ体" panose="040B0A09000000000000" pitchFamily="49" charset="-128"/>
              </a:rPr>
              <a:t>4</a:t>
            </a:r>
            <a:r>
              <a:rPr kumimoji="1" lang="ja-JP" altLang="en-US" dirty="0">
                <a:latin typeface="HG創英角ﾎﾟｯﾌﾟ体" panose="040B0A09000000000000" pitchFamily="49" charset="-128"/>
                <a:ea typeface="HG創英角ﾎﾟｯﾌﾟ体" panose="040B0A09000000000000" pitchFamily="49" charset="-128"/>
              </a:rPr>
              <a:t>月より、基幹施設（病院）および連携施設（薬局）にて</a:t>
            </a:r>
            <a:r>
              <a:rPr kumimoji="1" lang="en-US" altLang="ja-JP" dirty="0">
                <a:latin typeface="HG創英角ﾎﾟｯﾌﾟ体" panose="040B0A09000000000000" pitchFamily="49" charset="-128"/>
                <a:ea typeface="HG創英角ﾎﾟｯﾌﾟ体" panose="040B0A09000000000000" pitchFamily="49" charset="-128"/>
              </a:rPr>
              <a:t>5</a:t>
            </a:r>
            <a:r>
              <a:rPr kumimoji="1" lang="ja-JP" altLang="en-US" dirty="0">
                <a:latin typeface="HG創英角ﾎﾟｯﾌﾟ体" panose="040B0A09000000000000" pitchFamily="49" charset="-128"/>
                <a:ea typeface="HG創英角ﾎﾟｯﾌﾟ体" panose="040B0A09000000000000" pitchFamily="49" charset="-128"/>
              </a:rPr>
              <a:t>年間の研修を開始。</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ja-JP" altLang="en-US" dirty="0">
                <a:latin typeface="HG創英角ﾎﾟｯﾌﾟ体" panose="040B0A09000000000000" pitchFamily="49" charset="-128"/>
                <a:ea typeface="HG創英角ﾎﾟｯﾌﾟ体" panose="040B0A09000000000000" pitchFamily="49" charset="-128"/>
              </a:rPr>
              <a:t>　また、研修</a:t>
            </a:r>
            <a:r>
              <a:rPr kumimoji="1" lang="en-US" altLang="ja-JP" dirty="0">
                <a:latin typeface="HG創英角ﾎﾟｯﾌﾟ体" panose="040B0A09000000000000" pitchFamily="49" charset="-128"/>
                <a:ea typeface="HG創英角ﾎﾟｯﾌﾟ体" panose="040B0A09000000000000" pitchFamily="49" charset="-128"/>
              </a:rPr>
              <a:t>1</a:t>
            </a:r>
            <a:r>
              <a:rPr kumimoji="1" lang="ja-JP" altLang="en-US" dirty="0">
                <a:latin typeface="HG創英角ﾎﾟｯﾌﾟ体" panose="040B0A09000000000000" pitchFamily="49" charset="-128"/>
                <a:ea typeface="HG創英角ﾎﾟｯﾌﾟ体" panose="040B0A09000000000000" pitchFamily="49" charset="-128"/>
              </a:rPr>
              <a:t>年ごとに研修実施報告書</a:t>
            </a:r>
            <a:r>
              <a:rPr kumimoji="1" lang="en-US" altLang="ja-JP" baseline="30000"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を日本医療薬学会へ提出し、研修の状況について報告を行う。</a:t>
            </a:r>
            <a:endParaRPr kumimoji="1" lang="en-US" altLang="ja-JP" dirty="0">
              <a:latin typeface="HG創英角ﾎﾟｯﾌﾟ体" panose="040B0A09000000000000" pitchFamily="49" charset="-128"/>
              <a:ea typeface="HG創英角ﾎﾟｯﾌﾟ体" panose="040B0A09000000000000" pitchFamily="49" charset="-128"/>
            </a:endParaRPr>
          </a:p>
          <a:p>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研修実施報告書の様式は今後示される見込み。</a:t>
            </a:r>
            <a:endParaRPr kumimoji="1" lang="en-US" altLang="ja-JP"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1350327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819" y="347874"/>
            <a:ext cx="8584361" cy="799440"/>
          </a:xfrm>
        </p:spPr>
        <p:txBody>
          <a:bodyPr>
            <a:noAutofit/>
          </a:bodyPr>
          <a:lstStyle/>
          <a:p>
            <a:pPr algn="ctr"/>
            <a:r>
              <a:rPr lang="ja-JP" altLang="en-US" sz="2400" dirty="0">
                <a:latin typeface="HG丸ｺﾞｼｯｸM-PRO" panose="020F0600000000000000" pitchFamily="50" charset="-128"/>
                <a:ea typeface="HG丸ｺﾞｼｯｸM-PRO" panose="020F0600000000000000" pitchFamily="50" charset="-128"/>
              </a:rPr>
              <a:t>地域薬学ケア専門薬剤師制度　スケジュール</a:t>
            </a:r>
            <a:r>
              <a:rPr lang="ja-JP" altLang="en-US" sz="2400" dirty="0">
                <a:solidFill>
                  <a:srgbClr val="FF0000"/>
                </a:solidFill>
                <a:latin typeface="HG丸ｺﾞｼｯｸM-PRO" panose="020F0600000000000000" pitchFamily="50" charset="-128"/>
                <a:ea typeface="HG丸ｺﾞｼｯｸM-PRO" panose="020F0600000000000000" pitchFamily="50" charset="-128"/>
              </a:rPr>
              <a:t>予定</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r>
            <a:br>
              <a:rPr lang="en-US" altLang="ja-JP" sz="2400" dirty="0">
                <a:solidFill>
                  <a:srgbClr val="FF0000"/>
                </a:solidFill>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2020</a:t>
            </a:r>
            <a:r>
              <a:rPr lang="ja-JP" altLang="en-US" sz="2400" dirty="0">
                <a:latin typeface="HG丸ｺﾞｼｯｸM-PRO" panose="020F0600000000000000" pitchFamily="50" charset="-128"/>
                <a:ea typeface="HG丸ｺﾞｼｯｸM-PRO" panose="020F0600000000000000" pitchFamily="50" charset="-128"/>
              </a:rPr>
              <a:t>年８月～</a:t>
            </a:r>
            <a:r>
              <a:rPr lang="en-US" altLang="ja-JP" sz="2400" dirty="0">
                <a:latin typeface="HG丸ｺﾞｼｯｸM-PRO" panose="020F0600000000000000" pitchFamily="50" charset="-128"/>
                <a:ea typeface="HG丸ｺﾞｼｯｸM-PRO" panose="020F0600000000000000" pitchFamily="50" charset="-128"/>
              </a:rPr>
              <a:t>2021</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月まで）</a:t>
            </a:r>
            <a:endParaRPr kumimoji="1" lang="ja-JP" altLang="en-US" sz="2400" dirty="0">
              <a:latin typeface="HG丸ｺﾞｼｯｸM-PRO" panose="020F0600000000000000" pitchFamily="50" charset="-128"/>
              <a:ea typeface="HG丸ｺﾞｼｯｸM-PRO" panose="020F06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302578688"/>
              </p:ext>
            </p:extLst>
          </p:nvPr>
        </p:nvGraphicFramePr>
        <p:xfrm>
          <a:off x="1414732" y="1244540"/>
          <a:ext cx="6694098" cy="5399841"/>
        </p:xfrm>
        <a:graphic>
          <a:graphicData uri="http://schemas.openxmlformats.org/drawingml/2006/table">
            <a:tbl>
              <a:tblPr/>
              <a:tblGrid>
                <a:gridCol w="3131389">
                  <a:extLst>
                    <a:ext uri="{9D8B030D-6E8A-4147-A177-3AD203B41FA5}">
                      <a16:colId xmlns:a16="http://schemas.microsoft.com/office/drawing/2014/main" xmlns="" val="320444695"/>
                    </a:ext>
                  </a:extLst>
                </a:gridCol>
                <a:gridCol w="3562709">
                  <a:extLst>
                    <a:ext uri="{9D8B030D-6E8A-4147-A177-3AD203B41FA5}">
                      <a16:colId xmlns:a16="http://schemas.microsoft.com/office/drawing/2014/main" xmlns="" val="488735467"/>
                    </a:ext>
                  </a:extLst>
                </a:gridCol>
              </a:tblGrid>
              <a:tr h="395082">
                <a:tc>
                  <a:txBody>
                    <a:bodyPr/>
                    <a:lstStyle/>
                    <a:p>
                      <a:pPr algn="ctr" fontAlgn="ctr"/>
                      <a:r>
                        <a:rPr lang="en-US" altLang="ja-JP" sz="1200" b="1" i="0" u="none" strike="noStrike" dirty="0">
                          <a:solidFill>
                            <a:srgbClr val="FFFFFF"/>
                          </a:solidFill>
                          <a:effectLst/>
                          <a:latin typeface="BIZ UDPゴシック" panose="020B0400000000000000" pitchFamily="50" charset="-128"/>
                          <a:ea typeface="BIZ UDPゴシック" panose="020B0400000000000000" pitchFamily="50" charset="-128"/>
                        </a:rPr>
                        <a:t>2020</a:t>
                      </a: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年スケジュール</a:t>
                      </a:r>
                      <a:r>
                        <a:rPr lang="en-US" altLang="ja-JP" sz="1200" b="1" i="0" u="none" strike="noStrike" dirty="0">
                          <a:solidFill>
                            <a:srgbClr val="FFFFFF"/>
                          </a:solidFill>
                          <a:effectLst/>
                          <a:latin typeface="BIZ UDPゴシック" panose="020B0400000000000000" pitchFamily="50" charset="-128"/>
                          <a:ea typeface="BIZ UDPゴシック" panose="020B0400000000000000" pitchFamily="50" charset="-128"/>
                        </a:rPr>
                        <a:t>《</a:t>
                      </a: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予定</a:t>
                      </a:r>
                      <a:r>
                        <a:rPr lang="en-US" altLang="ja-JP" sz="1200" b="1" i="0" u="none" strike="noStrike" dirty="0">
                          <a:solidFill>
                            <a:srgbClr val="FFFFFF"/>
                          </a:solidFill>
                          <a:effectLst/>
                          <a:latin typeface="BIZ UDPゴシック" panose="020B0400000000000000" pitchFamily="50" charset="-128"/>
                          <a:ea typeface="BIZ UDPゴシック" panose="020B0400000000000000" pitchFamily="50" charset="-128"/>
                        </a:rPr>
                        <a:t>》</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472C4"/>
                    </a:solidFill>
                  </a:tcPr>
                </a:tc>
                <a:tc>
                  <a:txBody>
                    <a:bodyPr/>
                    <a:lstStyle/>
                    <a:p>
                      <a:pPr algn="ctr" fontAlgn="ct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申請者が行うこと</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472C4"/>
                    </a:solidFill>
                  </a:tcPr>
                </a:tc>
                <a:extLst>
                  <a:ext uri="{0D108BD9-81ED-4DB2-BD59-A6C34878D82A}">
                    <a16:rowId xmlns:a16="http://schemas.microsoft.com/office/drawing/2014/main" xmlns="" val="3623158649"/>
                  </a:ext>
                </a:extLst>
              </a:tr>
              <a:tr h="1062782">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日～９月７日</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研修申込料</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日</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締切</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申請受付</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23</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日</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締切</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基幹施設（病院）の調整申請</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r>
                      <a:b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①研修申込料（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3,300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円税込）振込書（</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PDF</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②依頼書（</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Excel</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【①</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および②を添えて都道府県薬剤師会および日本医療薬学会へメール申請</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938624470"/>
                  </a:ext>
                </a:extLst>
              </a:tr>
              <a:tr h="330533">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月下旬～</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月上旬</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調整結果受領</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250947442"/>
                  </a:ext>
                </a:extLst>
              </a:tr>
              <a:tr h="903044">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日</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31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日</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暫定認定申請</a:t>
                      </a:r>
                      <a:b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①認定審査料（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11,000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円税込）振込</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②認定申請書</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【①</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および②を添えて日本医療薬学会へ申請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申請方法等は学会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477010394"/>
                  </a:ext>
                </a:extLst>
              </a:tr>
              <a:tr h="468239">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月頃～</a:t>
                      </a:r>
                    </a:p>
                  </a:txBody>
                  <a:tcPr marL="0"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連携施設認定申請</a:t>
                      </a:r>
                      <a:b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申請方法等は学会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endPar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129317241"/>
                  </a:ext>
                </a:extLst>
              </a:tr>
              <a:tr h="1216325">
                <a:tc>
                  <a:txBody>
                    <a:bodyPr/>
                    <a:lstStyle/>
                    <a:p>
                      <a:pPr algn="l" fontAlgn="ct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年１月頃</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暫定認定申請結果受領</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r>
                      <a:b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「諾」の場合</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■認定料（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22,000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円税込）振込</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■連携研修料（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79,200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振込</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連携研修料は、連携研修開始までに振込み。詳細は学会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662863165"/>
                  </a:ext>
                </a:extLst>
              </a:tr>
              <a:tr h="362770">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暫定認定を受け、研修先の施設が決定した後</a:t>
                      </a:r>
                    </a:p>
                  </a:txBody>
                  <a:tcPr marL="0"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連携研修者届出</a:t>
                      </a:r>
                      <a:b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申請方法等は学会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endPar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101601698"/>
                  </a:ext>
                </a:extLst>
              </a:tr>
              <a:tr h="330533">
                <a:tc>
                  <a:txBody>
                    <a:bodyPr/>
                    <a:lstStyle/>
                    <a:p>
                      <a:pPr algn="l" fontAlgn="ct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暫定認定開始</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788081416"/>
                  </a:ext>
                </a:extLst>
              </a:tr>
              <a:tr h="330533">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連携研修開始</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6945888"/>
                  </a:ext>
                </a:extLst>
              </a:tr>
            </a:tbl>
          </a:graphicData>
        </a:graphic>
      </p:graphicFrame>
      <p:sp>
        <p:nvSpPr>
          <p:cNvPr id="4" name="スライド番号プレースホルダー 3"/>
          <p:cNvSpPr>
            <a:spLocks noGrp="1"/>
          </p:cNvSpPr>
          <p:nvPr>
            <p:ph type="sldNum" sz="quarter" idx="12"/>
          </p:nvPr>
        </p:nvSpPr>
        <p:spPr/>
        <p:txBody>
          <a:bodyPr/>
          <a:lstStyle/>
          <a:p>
            <a:fld id="{6B0ED911-6CF1-4C36-BE44-F362D8581048}" type="slidenum">
              <a:rPr kumimoji="1" lang="ja-JP" altLang="en-US" smtClean="0"/>
              <a:t>29</a:t>
            </a:fld>
            <a:endParaRPr kumimoji="1" lang="ja-JP" altLang="en-US"/>
          </a:p>
        </p:txBody>
      </p:sp>
      <p:sp>
        <p:nvSpPr>
          <p:cNvPr id="3" name="テキスト ボックス 2">
            <a:extLst>
              <a:ext uri="{FF2B5EF4-FFF2-40B4-BE49-F238E27FC236}">
                <a16:creationId xmlns:a16="http://schemas.microsoft.com/office/drawing/2014/main" xmlns="" id="{AD0A9C28-F4C6-4862-BC6C-7B7651701DBD}"/>
              </a:ext>
            </a:extLst>
          </p:cNvPr>
          <p:cNvSpPr txBox="1"/>
          <p:nvPr/>
        </p:nvSpPr>
        <p:spPr>
          <a:xfrm>
            <a:off x="184558" y="65982"/>
            <a:ext cx="671119" cy="369332"/>
          </a:xfrm>
          <a:prstGeom prst="rect">
            <a:avLst/>
          </a:prstGeom>
          <a:noFill/>
          <a:ln w="28575">
            <a:solidFill>
              <a:schemeClr val="tx1"/>
            </a:solidFill>
          </a:ln>
        </p:spPr>
        <p:txBody>
          <a:bodyPr wrap="square" rtlCol="0">
            <a:spAutoFit/>
          </a:bodyPr>
          <a:lstStyle/>
          <a:p>
            <a:pPr algn="ctr"/>
            <a:r>
              <a:rPr kumimoji="1" lang="ja-JP" altLang="en-US" dirty="0">
                <a:latin typeface="ＭＳ ゴシック" panose="020B0609070205080204" pitchFamily="49" charset="-128"/>
                <a:ea typeface="ＭＳ ゴシック" panose="020B0609070205080204" pitchFamily="49" charset="-128"/>
              </a:rPr>
              <a:t>再掲</a:t>
            </a:r>
          </a:p>
        </p:txBody>
      </p:sp>
    </p:spTree>
    <p:extLst>
      <p:ext uri="{BB962C8B-B14F-4D97-AF65-F5344CB8AC3E}">
        <p14:creationId xmlns:p14="http://schemas.microsoft.com/office/powerpoint/2010/main" val="253060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9819" y="347874"/>
            <a:ext cx="8584361" cy="799440"/>
          </a:xfrm>
        </p:spPr>
        <p:txBody>
          <a:bodyPr>
            <a:noAutofit/>
          </a:bodyPr>
          <a:lstStyle/>
          <a:p>
            <a:pPr algn="ctr"/>
            <a:r>
              <a:rPr lang="ja-JP" altLang="en-US" sz="2400" dirty="0">
                <a:latin typeface="HG丸ｺﾞｼｯｸM-PRO" panose="020F0600000000000000" pitchFamily="50" charset="-128"/>
                <a:ea typeface="HG丸ｺﾞｼｯｸM-PRO" panose="020F0600000000000000" pitchFamily="50" charset="-128"/>
              </a:rPr>
              <a:t>地域薬学ケア専門薬剤師制度　スケジュール</a:t>
            </a:r>
            <a:r>
              <a:rPr lang="ja-JP" altLang="en-US" sz="2400" dirty="0">
                <a:solidFill>
                  <a:srgbClr val="FF0000"/>
                </a:solidFill>
                <a:latin typeface="HG丸ｺﾞｼｯｸM-PRO" panose="020F0600000000000000" pitchFamily="50" charset="-128"/>
                <a:ea typeface="HG丸ｺﾞｼｯｸM-PRO" panose="020F0600000000000000" pitchFamily="50" charset="-128"/>
              </a:rPr>
              <a:t>予定</a:t>
            </a:r>
            <a:r>
              <a:rPr lang="en-US" altLang="ja-JP" sz="2400" dirty="0">
                <a:solidFill>
                  <a:srgbClr val="FF0000"/>
                </a:solidFill>
                <a:latin typeface="HG丸ｺﾞｼｯｸM-PRO" panose="020F0600000000000000" pitchFamily="50" charset="-128"/>
                <a:ea typeface="HG丸ｺﾞｼｯｸM-PRO" panose="020F0600000000000000" pitchFamily="50" charset="-128"/>
              </a:rPr>
              <a:t/>
            </a:r>
            <a:br>
              <a:rPr lang="en-US" altLang="ja-JP" sz="2400" dirty="0">
                <a:solidFill>
                  <a:srgbClr val="FF0000"/>
                </a:solidFill>
                <a:latin typeface="HG丸ｺﾞｼｯｸM-PRO" panose="020F0600000000000000" pitchFamily="50" charset="-128"/>
                <a:ea typeface="HG丸ｺﾞｼｯｸM-PRO" panose="020F0600000000000000" pitchFamily="50" charset="-128"/>
              </a:rPr>
            </a:br>
            <a:r>
              <a:rPr lang="ja-JP" altLang="en-US" sz="2400" dirty="0">
                <a:latin typeface="HG丸ｺﾞｼｯｸM-PRO" panose="020F0600000000000000" pitchFamily="50" charset="-128"/>
                <a:ea typeface="HG丸ｺﾞｼｯｸM-PRO" panose="020F0600000000000000" pitchFamily="50" charset="-128"/>
              </a:rPr>
              <a:t>（</a:t>
            </a:r>
            <a:r>
              <a:rPr lang="en-US" altLang="ja-JP" sz="2400" dirty="0">
                <a:latin typeface="HG丸ｺﾞｼｯｸM-PRO" panose="020F0600000000000000" pitchFamily="50" charset="-128"/>
                <a:ea typeface="HG丸ｺﾞｼｯｸM-PRO" panose="020F0600000000000000" pitchFamily="50" charset="-128"/>
              </a:rPr>
              <a:t>2020</a:t>
            </a:r>
            <a:r>
              <a:rPr lang="ja-JP" altLang="en-US" sz="2400" dirty="0">
                <a:latin typeface="HG丸ｺﾞｼｯｸM-PRO" panose="020F0600000000000000" pitchFamily="50" charset="-128"/>
                <a:ea typeface="HG丸ｺﾞｼｯｸM-PRO" panose="020F0600000000000000" pitchFamily="50" charset="-128"/>
              </a:rPr>
              <a:t>年８月～</a:t>
            </a:r>
            <a:r>
              <a:rPr lang="en-US" altLang="ja-JP" sz="2400" dirty="0">
                <a:latin typeface="HG丸ｺﾞｼｯｸM-PRO" panose="020F0600000000000000" pitchFamily="50" charset="-128"/>
                <a:ea typeface="HG丸ｺﾞｼｯｸM-PRO" panose="020F0600000000000000" pitchFamily="50" charset="-128"/>
              </a:rPr>
              <a:t>2021</a:t>
            </a:r>
            <a:r>
              <a:rPr lang="ja-JP" altLang="en-US" sz="2400" dirty="0">
                <a:latin typeface="HG丸ｺﾞｼｯｸM-PRO" panose="020F0600000000000000" pitchFamily="50" charset="-128"/>
                <a:ea typeface="HG丸ｺﾞｼｯｸM-PRO" panose="020F0600000000000000" pitchFamily="50" charset="-128"/>
              </a:rPr>
              <a:t>年</a:t>
            </a:r>
            <a:r>
              <a:rPr lang="en-US" altLang="ja-JP" sz="2400" dirty="0">
                <a:latin typeface="HG丸ｺﾞｼｯｸM-PRO" panose="020F0600000000000000" pitchFamily="50" charset="-128"/>
                <a:ea typeface="HG丸ｺﾞｼｯｸM-PRO" panose="020F0600000000000000" pitchFamily="50" charset="-128"/>
              </a:rPr>
              <a:t>4</a:t>
            </a:r>
            <a:r>
              <a:rPr lang="ja-JP" altLang="en-US" sz="2400" dirty="0">
                <a:latin typeface="HG丸ｺﾞｼｯｸM-PRO" panose="020F0600000000000000" pitchFamily="50" charset="-128"/>
                <a:ea typeface="HG丸ｺﾞｼｯｸM-PRO" panose="020F0600000000000000" pitchFamily="50" charset="-128"/>
              </a:rPr>
              <a:t>月まで）</a:t>
            </a:r>
            <a:endParaRPr kumimoji="1" lang="ja-JP" altLang="en-US" sz="2400" dirty="0">
              <a:latin typeface="HG丸ｺﾞｼｯｸM-PRO" panose="020F0600000000000000" pitchFamily="50" charset="-128"/>
              <a:ea typeface="HG丸ｺﾞｼｯｸM-PRO" panose="020F0600000000000000"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972996076"/>
              </p:ext>
            </p:extLst>
          </p:nvPr>
        </p:nvGraphicFramePr>
        <p:xfrm>
          <a:off x="1414732" y="1244540"/>
          <a:ext cx="6694098" cy="5399841"/>
        </p:xfrm>
        <a:graphic>
          <a:graphicData uri="http://schemas.openxmlformats.org/drawingml/2006/table">
            <a:tbl>
              <a:tblPr/>
              <a:tblGrid>
                <a:gridCol w="3131389">
                  <a:extLst>
                    <a:ext uri="{9D8B030D-6E8A-4147-A177-3AD203B41FA5}">
                      <a16:colId xmlns:a16="http://schemas.microsoft.com/office/drawing/2014/main" xmlns="" val="320444695"/>
                    </a:ext>
                  </a:extLst>
                </a:gridCol>
                <a:gridCol w="3562709">
                  <a:extLst>
                    <a:ext uri="{9D8B030D-6E8A-4147-A177-3AD203B41FA5}">
                      <a16:colId xmlns:a16="http://schemas.microsoft.com/office/drawing/2014/main" xmlns="" val="488735467"/>
                    </a:ext>
                  </a:extLst>
                </a:gridCol>
              </a:tblGrid>
              <a:tr h="395082">
                <a:tc>
                  <a:txBody>
                    <a:bodyPr/>
                    <a:lstStyle/>
                    <a:p>
                      <a:pPr algn="ctr" fontAlgn="ctr"/>
                      <a:r>
                        <a:rPr lang="en-US" altLang="ja-JP" sz="1200" b="1" i="0" u="none" strike="noStrike" dirty="0">
                          <a:solidFill>
                            <a:srgbClr val="FFFFFF"/>
                          </a:solidFill>
                          <a:effectLst/>
                          <a:latin typeface="BIZ UDPゴシック" panose="020B0400000000000000" pitchFamily="50" charset="-128"/>
                          <a:ea typeface="BIZ UDPゴシック" panose="020B0400000000000000" pitchFamily="50" charset="-128"/>
                        </a:rPr>
                        <a:t>2020</a:t>
                      </a: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年スケジュール</a:t>
                      </a:r>
                      <a:r>
                        <a:rPr lang="en-US" altLang="ja-JP" sz="1200" b="1" i="0" u="none" strike="noStrike" dirty="0">
                          <a:solidFill>
                            <a:srgbClr val="FFFFFF"/>
                          </a:solidFill>
                          <a:effectLst/>
                          <a:latin typeface="BIZ UDPゴシック" panose="020B0400000000000000" pitchFamily="50" charset="-128"/>
                          <a:ea typeface="BIZ UDPゴシック" panose="020B0400000000000000" pitchFamily="50" charset="-128"/>
                        </a:rPr>
                        <a:t>《</a:t>
                      </a: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予定</a:t>
                      </a:r>
                      <a:r>
                        <a:rPr lang="en-US" altLang="ja-JP" sz="1200" b="1" i="0" u="none" strike="noStrike" dirty="0">
                          <a:solidFill>
                            <a:srgbClr val="FFFFFF"/>
                          </a:solidFill>
                          <a:effectLst/>
                          <a:latin typeface="BIZ UDPゴシック" panose="020B0400000000000000" pitchFamily="50" charset="-128"/>
                          <a:ea typeface="BIZ UDPゴシック" panose="020B0400000000000000" pitchFamily="50" charset="-128"/>
                        </a:rPr>
                        <a:t>》</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472C4"/>
                    </a:solidFill>
                  </a:tcPr>
                </a:tc>
                <a:tc>
                  <a:txBody>
                    <a:bodyPr/>
                    <a:lstStyle/>
                    <a:p>
                      <a:pPr algn="ctr" fontAlgn="ctr"/>
                      <a:r>
                        <a:rPr lang="ja-JP" altLang="en-US" sz="1200" b="1" i="0" u="none" strike="noStrike" dirty="0">
                          <a:solidFill>
                            <a:srgbClr val="FFFFFF"/>
                          </a:solidFill>
                          <a:effectLst/>
                          <a:latin typeface="BIZ UDPゴシック" panose="020B0400000000000000" pitchFamily="50" charset="-128"/>
                          <a:ea typeface="BIZ UDPゴシック" panose="020B0400000000000000" pitchFamily="50" charset="-128"/>
                        </a:rPr>
                        <a:t>申請者が行うこと</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4472C4"/>
                    </a:solidFill>
                  </a:tcPr>
                </a:tc>
                <a:extLst>
                  <a:ext uri="{0D108BD9-81ED-4DB2-BD59-A6C34878D82A}">
                    <a16:rowId xmlns:a16="http://schemas.microsoft.com/office/drawing/2014/main" xmlns="" val="3623158649"/>
                  </a:ext>
                </a:extLst>
              </a:tr>
              <a:tr h="1062782">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8</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日～９月７日</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研修申込料</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17</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日</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締切</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申請受付</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23</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日</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締切</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基幹施設（病院）の調整申請</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r>
                      <a:b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①研修申込料（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3,300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円税込）振込書（</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PDF</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②依頼書（</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Excel</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【①</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および②を添えて都道府県薬剤師会および日本医療薬学会へメール申請</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938624470"/>
                  </a:ext>
                </a:extLst>
              </a:tr>
              <a:tr h="330533">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9</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月下旬～</a:t>
                      </a:r>
                      <a:r>
                        <a:rPr lang="en-US" altLang="ja-JP" sz="1100" b="0" i="0" u="sng"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sng" strike="noStrike" dirty="0">
                          <a:solidFill>
                            <a:srgbClr val="000000"/>
                          </a:solidFill>
                          <a:effectLst/>
                          <a:latin typeface="BIZ UDPゴシック" panose="020B0400000000000000" pitchFamily="50" charset="-128"/>
                          <a:ea typeface="BIZ UDPゴシック" panose="020B0400000000000000" pitchFamily="50" charset="-128"/>
                        </a:rPr>
                        <a:t>月上旬</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調整結果受領</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250947442"/>
                  </a:ext>
                </a:extLst>
              </a:tr>
              <a:tr h="903044">
                <a:tc>
                  <a:txBody>
                    <a:bodyPr/>
                    <a:lstStyle/>
                    <a:p>
                      <a:pPr algn="l" fontAlgn="ct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sng"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sng" strike="noStrike">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sng"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1100" b="0" i="0" u="sng" strike="noStrike">
                          <a:solidFill>
                            <a:srgbClr val="000000"/>
                          </a:solidFill>
                          <a:effectLst/>
                          <a:latin typeface="BIZ UDPゴシック" panose="020B0400000000000000" pitchFamily="50" charset="-128"/>
                          <a:ea typeface="BIZ UDPゴシック" panose="020B0400000000000000" pitchFamily="50" charset="-128"/>
                        </a:rPr>
                        <a:t>日</a:t>
                      </a: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月</a:t>
                      </a:r>
                      <a:r>
                        <a:rPr lang="en-US" altLang="ja-JP" sz="1100" b="0" i="0" u="none" strike="noStrike">
                          <a:solidFill>
                            <a:srgbClr val="000000"/>
                          </a:solidFill>
                          <a:effectLst/>
                          <a:latin typeface="BIZ UDPゴシック" panose="020B0400000000000000" pitchFamily="50" charset="-128"/>
                          <a:ea typeface="BIZ UDPゴシック" panose="020B0400000000000000" pitchFamily="50" charset="-128"/>
                        </a:rPr>
                        <a:t>31</a:t>
                      </a: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日</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暫定認定申請</a:t>
                      </a:r>
                      <a:b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①認定審査料（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11,000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円税込）振込</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②認定申請書</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【①</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および②を添えて日本医療薬学会へ申請　</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申請方法等は学会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477010394"/>
                  </a:ext>
                </a:extLst>
              </a:tr>
              <a:tr h="468239">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10</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月頃～</a:t>
                      </a:r>
                    </a:p>
                  </a:txBody>
                  <a:tcPr marL="0"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連携施設認定申請</a:t>
                      </a:r>
                      <a:b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申請方法等は学会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endPar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4129317241"/>
                  </a:ext>
                </a:extLst>
              </a:tr>
              <a:tr h="1216325">
                <a:tc>
                  <a:txBody>
                    <a:bodyPr/>
                    <a:lstStyle/>
                    <a:p>
                      <a:pPr algn="l" fontAlgn="ct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2020</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12</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年１月頃</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暫定認定申請結果受領</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
                      </a:r>
                      <a:b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「諾」の場合</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■認定料（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22,000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円税込）振込</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■連携研修料（</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79,200</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円税込）</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年　振込</a:t>
                      </a:r>
                      <a:b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連携研修料は、連携研修開始までに振込み。詳細は学会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662863165"/>
                  </a:ext>
                </a:extLst>
              </a:tr>
              <a:tr h="362770">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暫定認定を受け、研修先の施設が決定した後</a:t>
                      </a:r>
                    </a:p>
                  </a:txBody>
                  <a:tcPr marL="0"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連携研修者届出</a:t>
                      </a:r>
                      <a:b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b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申請方法等は学会</a:t>
                      </a:r>
                      <a:r>
                        <a:rPr lang="en-US" altLang="ja-JP" sz="1000" b="0" i="0" u="none" strike="noStrike" dirty="0">
                          <a:solidFill>
                            <a:srgbClr val="000000"/>
                          </a:solidFill>
                          <a:effectLst/>
                          <a:latin typeface="BIZ UDPゴシック" panose="020B0400000000000000" pitchFamily="50" charset="-128"/>
                          <a:ea typeface="BIZ UDPゴシック" panose="020B0400000000000000" pitchFamily="50" charset="-128"/>
                        </a:rPr>
                        <a:t>HP</a:t>
                      </a:r>
                      <a:r>
                        <a:rPr lang="ja-JP" altLang="en-US" sz="1000" b="0" i="0" u="none" strike="noStrike" dirty="0">
                          <a:solidFill>
                            <a:srgbClr val="000000"/>
                          </a:solidFill>
                          <a:effectLst/>
                          <a:latin typeface="BIZ UDPゴシック" panose="020B0400000000000000" pitchFamily="50" charset="-128"/>
                          <a:ea typeface="BIZ UDPゴシック" panose="020B0400000000000000" pitchFamily="50" charset="-128"/>
                        </a:rPr>
                        <a:t>に掲載</a:t>
                      </a:r>
                      <a:endPar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101601698"/>
                  </a:ext>
                </a:extLst>
              </a:tr>
              <a:tr h="330533">
                <a:tc>
                  <a:txBody>
                    <a:bodyPr/>
                    <a:lstStyle/>
                    <a:p>
                      <a:pPr algn="l" fontAlgn="ct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1</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r>
                        <a:rPr lang="en-US" altLang="zh-TW" sz="1100" b="0" i="0" u="none" strike="noStrike" dirty="0">
                          <a:solidFill>
                            <a:srgbClr val="000000"/>
                          </a:solidFill>
                          <a:effectLst/>
                          <a:latin typeface="BIZ UDPゴシック" panose="020B0400000000000000" pitchFamily="50" charset="-128"/>
                          <a:ea typeface="BIZ UDPゴシック" panose="020B0400000000000000" pitchFamily="50" charset="-128"/>
                        </a:rPr>
                        <a:t>5</a:t>
                      </a:r>
                      <a:r>
                        <a:rPr lang="zh-TW"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年間）</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zh-TW"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暫定認定開始</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788081416"/>
                  </a:ext>
                </a:extLst>
              </a:tr>
              <a:tr h="330533">
                <a:tc>
                  <a:txBody>
                    <a:bodyPr/>
                    <a:lstStyle/>
                    <a:p>
                      <a:pPr algn="l" fontAlgn="ct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2021</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年</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4</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月～</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連携研修開始</a:t>
                      </a:r>
                    </a:p>
                  </a:txBody>
                  <a:tcPr marL="6929" marR="6929" marT="6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6945888"/>
                  </a:ext>
                </a:extLst>
              </a:tr>
            </a:tbl>
          </a:graphicData>
        </a:graphic>
      </p:graphicFrame>
      <p:sp>
        <p:nvSpPr>
          <p:cNvPr id="4" name="スライド番号プレースホルダー 3"/>
          <p:cNvSpPr>
            <a:spLocks noGrp="1"/>
          </p:cNvSpPr>
          <p:nvPr>
            <p:ph type="sldNum" sz="quarter" idx="12"/>
          </p:nvPr>
        </p:nvSpPr>
        <p:spPr/>
        <p:txBody>
          <a:bodyPr/>
          <a:lstStyle/>
          <a:p>
            <a:fld id="{6B0ED911-6CF1-4C36-BE44-F362D8581048}" type="slidenum">
              <a:rPr kumimoji="1" lang="ja-JP" altLang="en-US" smtClean="0"/>
              <a:t>3</a:t>
            </a:fld>
            <a:endParaRPr kumimoji="1" lang="ja-JP" altLang="en-US"/>
          </a:p>
        </p:txBody>
      </p:sp>
    </p:spTree>
    <p:extLst>
      <p:ext uri="{BB962C8B-B14F-4D97-AF65-F5344CB8AC3E}">
        <p14:creationId xmlns:p14="http://schemas.microsoft.com/office/powerpoint/2010/main" val="3537439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28650" y="514335"/>
            <a:ext cx="7886700" cy="535531"/>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defTabSz="457200"/>
            <a:r>
              <a:rPr lang="ja-JP" altLang="en-US" sz="3200" dirty="0">
                <a:solidFill>
                  <a:schemeClr val="dk1"/>
                </a:solidFill>
                <a:latin typeface="HG創英角ﾎﾟｯﾌﾟ体" panose="040B0A09000000000000" pitchFamily="49" charset="-128"/>
                <a:ea typeface="HG創英角ﾎﾟｯﾌﾟ体" panose="040B0A09000000000000" pitchFamily="49" charset="-128"/>
                <a:cs typeface="+mn-cs"/>
              </a:rPr>
              <a:t>「暫定認定」申請までの流れ</a:t>
            </a:r>
          </a:p>
        </p:txBody>
      </p:sp>
      <p:sp>
        <p:nvSpPr>
          <p:cNvPr id="8" name="コンテンツ プレースホルダー 7"/>
          <p:cNvSpPr>
            <a:spLocks noGrp="1"/>
          </p:cNvSpPr>
          <p:nvPr>
            <p:ph idx="1"/>
          </p:nvPr>
        </p:nvSpPr>
        <p:spPr>
          <a:xfrm>
            <a:off x="276045" y="1199073"/>
            <a:ext cx="8333117" cy="5555410"/>
          </a:xfrm>
        </p:spPr>
        <p:txBody>
          <a:bodyPr>
            <a:normAutofit fontScale="92500" lnSpcReduction="20000"/>
          </a:bodyPr>
          <a:lstStyle/>
          <a:p>
            <a:pPr marL="0" lvl="0" indent="0" defTabSz="457200">
              <a:lnSpc>
                <a:spcPct val="100000"/>
              </a:lnSpc>
              <a:spcBef>
                <a:spcPts val="0"/>
              </a:spcBef>
              <a:buNone/>
            </a:pPr>
            <a:r>
              <a:rPr lang="ja-JP" altLang="en-US" sz="1800" dirty="0">
                <a:solidFill>
                  <a:srgbClr val="0000FF"/>
                </a:solidFill>
                <a:latin typeface="HG創英角ﾎﾟｯﾌﾟ体" panose="040B0A09000000000000" pitchFamily="49" charset="-128"/>
                <a:ea typeface="HG創英角ﾎﾟｯﾌﾟ体" panose="040B0A09000000000000" pitchFamily="49" charset="-128"/>
              </a:rPr>
              <a:t>１．基幹施設（病院）調整依頼書の提出、研修申込料の支払い</a:t>
            </a:r>
            <a:endParaRPr lang="en-US" altLang="ja-JP" sz="1800" dirty="0">
              <a:solidFill>
                <a:srgbClr val="0000FF"/>
              </a:solidFill>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①　認定要件の確認</a:t>
            </a:r>
          </a:p>
          <a:p>
            <a:pPr marL="914400" lvl="2" indent="0" defTabSz="457200">
              <a:lnSpc>
                <a:spcPct val="100000"/>
              </a:lnSpc>
              <a:spcBef>
                <a:spcPts val="0"/>
              </a:spcBef>
              <a:buNone/>
            </a:pP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-1</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）「暫定認定」要件の適否</a:t>
            </a:r>
          </a:p>
          <a:p>
            <a:pPr marL="914400" lvl="2" indent="0" defTabSz="457200">
              <a:lnSpc>
                <a:spcPct val="100000"/>
              </a:lnSpc>
              <a:spcBef>
                <a:spcPts val="0"/>
              </a:spcBef>
              <a:buNone/>
            </a:pP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-2</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）勤務している薬局の</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連携施設（薬局）</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の要件の適否</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②　基幹施設調整依頼書</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地域・様式２</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③　研修申込料の支払い</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④　基幹施設調整依頼書および振込明細書の提出</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⑤　研修先基幹施設（病院）の通知</a:t>
            </a: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endParaRPr lang="ja-JP" altLang="en-US" sz="1400" dirty="0">
              <a:solidFill>
                <a:prstClr val="black"/>
              </a:solidFill>
              <a:latin typeface="HG創英角ﾎﾟｯﾌﾟ体" panose="040B0A09000000000000" pitchFamily="49" charset="-128"/>
              <a:ea typeface="HG創英角ﾎﾟｯﾌﾟ体" panose="040B0A09000000000000" pitchFamily="49" charset="-128"/>
            </a:endParaRPr>
          </a:p>
          <a:p>
            <a:pPr marL="0" lvl="0" indent="0" defTabSz="457200">
              <a:lnSpc>
                <a:spcPct val="100000"/>
              </a:lnSpc>
              <a:spcBef>
                <a:spcPts val="0"/>
              </a:spcBef>
              <a:buNone/>
            </a:pPr>
            <a:r>
              <a:rPr lang="ja-JP" altLang="en-US" sz="1800" dirty="0">
                <a:solidFill>
                  <a:srgbClr val="0000FF"/>
                </a:solidFill>
                <a:latin typeface="HG創英角ﾎﾟｯﾌﾟ体" panose="040B0A09000000000000" pitchFamily="49" charset="-128"/>
                <a:ea typeface="HG創英角ﾎﾟｯﾌﾟ体" panose="040B0A09000000000000" pitchFamily="49" charset="-128"/>
              </a:rPr>
              <a:t>２．「暫定認定」の申請、認定審査料および認定料の支払い</a:t>
            </a:r>
          </a:p>
          <a:p>
            <a:pPr marL="715963" lvl="1" indent="-258763"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①　日本医療薬学会地域薬学ケア専門薬剤師認定申請書</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地域薬学ケア専門・様式１</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
            </a:r>
            <a:br>
              <a:rPr lang="en-US" altLang="ja-JP" sz="1400" dirty="0">
                <a:solidFill>
                  <a:prstClr val="black"/>
                </a:solidFill>
                <a:latin typeface="HG創英角ﾎﾟｯﾌﾟ体" panose="040B0A09000000000000" pitchFamily="49" charset="-128"/>
                <a:ea typeface="HG創英角ﾎﾟｯﾌﾟ体" panose="040B0A09000000000000" pitchFamily="49" charset="-128"/>
              </a:rPr>
            </a:b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2020</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年度用）</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②　職歴（薬剤師としての実務経験）</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地域薬学ケア専門・様式２（</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2020</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年度用）</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③　学会・生涯研修認定薬剤師</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地域薬学ケア専門・様式３（</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2020</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年度用）</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④　学会発表・学術論文・目録</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地域薬学ケア専門・様式４（</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2020</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年度用）</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⑤　薬物療法等の講習会の受講</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地域薬学ケア専門・様式５（</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2020</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年度用）</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⑥　各種申請様式・添付資料の提出</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⑦　［認定審査料］および［認定料］の支払い</a:t>
            </a: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⑧　「暫定認定」の通知</a:t>
            </a: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0" lvl="0" indent="0" defTabSz="457200">
              <a:lnSpc>
                <a:spcPct val="100000"/>
              </a:lnSpc>
              <a:spcBef>
                <a:spcPts val="0"/>
              </a:spcBef>
              <a:buNone/>
            </a:pPr>
            <a:r>
              <a:rPr lang="ja-JP" altLang="en-US" sz="1800" dirty="0">
                <a:solidFill>
                  <a:srgbClr val="0000FF"/>
                </a:solidFill>
                <a:latin typeface="HG創英角ﾎﾟｯﾌﾟ体" panose="040B0A09000000000000" pitchFamily="49" charset="-128"/>
                <a:ea typeface="HG創英角ﾎﾟｯﾌﾟ体" panose="040B0A09000000000000" pitchFamily="49" charset="-128"/>
              </a:rPr>
              <a:t>３．連携施設（薬局）の認定申請</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①　連携</a:t>
            </a:r>
            <a:r>
              <a:rPr lang="ja-JP" altLang="en-US" sz="1400" dirty="0">
                <a:solidFill>
                  <a:srgbClr val="0070C0"/>
                </a:solidFill>
                <a:latin typeface="HG創英角ﾎﾟｯﾌﾟ体" panose="040B0A09000000000000" pitchFamily="49" charset="-128"/>
                <a:ea typeface="HG創英角ﾎﾟｯﾌﾟ体" panose="040B0A09000000000000" pitchFamily="49" charset="-128"/>
              </a:rPr>
              <a:t>施設</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認定申請書</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地域薬学ケア研修施設・様式２</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１</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②　連携</a:t>
            </a:r>
            <a:r>
              <a:rPr lang="ja-JP" altLang="en-US" sz="1400" dirty="0">
                <a:solidFill>
                  <a:srgbClr val="0070C0"/>
                </a:solidFill>
                <a:latin typeface="HG創英角ﾎﾟｯﾌﾟ体" panose="040B0A09000000000000" pitchFamily="49" charset="-128"/>
                <a:ea typeface="HG創英角ﾎﾟｯﾌﾟ体" panose="040B0A09000000000000" pitchFamily="49" charset="-128"/>
              </a:rPr>
              <a:t>施設</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認定要件への適合性の確認</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地域薬学ケア研修施設・様式２</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２</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③　連携</a:t>
            </a:r>
            <a:r>
              <a:rPr lang="ja-JP" altLang="en-US" sz="1400" dirty="0">
                <a:solidFill>
                  <a:schemeClr val="accent5">
                    <a:lumMod val="75000"/>
                  </a:schemeClr>
                </a:solidFill>
                <a:latin typeface="HG創英角ﾎﾟｯﾌﾟ体" panose="040B0A09000000000000" pitchFamily="49" charset="-128"/>
                <a:ea typeface="HG創英角ﾎﾟｯﾌﾟ体" panose="040B0A09000000000000" pitchFamily="49" charset="-128"/>
              </a:rPr>
              <a:t>施設</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に常勤する専門薬剤師等の確認</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地域薬学ケア研修施設・様式２</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３</a:t>
            </a:r>
            <a:r>
              <a:rPr lang="en-US" altLang="ja-JP" sz="1400" dirty="0">
                <a:solidFill>
                  <a:prstClr val="black"/>
                </a:solidFill>
                <a:latin typeface="HG創英角ﾎﾟｯﾌﾟ体" panose="040B0A09000000000000" pitchFamily="49" charset="-128"/>
                <a:ea typeface="HG創英角ﾎﾟｯﾌﾟ体" panose="040B0A09000000000000" pitchFamily="49" charset="-128"/>
              </a:rPr>
              <a:t>】</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の作成</a:t>
            </a: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0" indent="0" defTabSz="457200">
              <a:lnSpc>
                <a:spcPct val="100000"/>
              </a:lnSpc>
              <a:spcBef>
                <a:spcPts val="0"/>
              </a:spcBef>
              <a:buNone/>
            </a:pPr>
            <a:r>
              <a:rPr lang="ja-JP" altLang="en-US" sz="1800" dirty="0">
                <a:solidFill>
                  <a:srgbClr val="0000FF"/>
                </a:solidFill>
                <a:latin typeface="HG創英角ﾎﾟｯﾌﾟ体" panose="040B0A09000000000000" pitchFamily="49" charset="-128"/>
                <a:ea typeface="HG創英角ﾎﾟｯﾌﾟ体" panose="040B0A09000000000000" pitchFamily="49" charset="-128"/>
              </a:rPr>
              <a:t>４．連携研修者の申請</a:t>
            </a:r>
          </a:p>
          <a:p>
            <a:pPr marL="457200" lvl="1" indent="0" defTabSz="457200">
              <a:lnSpc>
                <a:spcPct val="100000"/>
              </a:lnSpc>
              <a:spcBef>
                <a:spcPts val="0"/>
              </a:spcBef>
              <a:buNone/>
            </a:pP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①　連携研修</a:t>
            </a:r>
            <a:r>
              <a:rPr lang="ja-JP" altLang="en-US" sz="1400" dirty="0">
                <a:solidFill>
                  <a:srgbClr val="0070C0"/>
                </a:solidFill>
                <a:latin typeface="HG創英角ﾎﾟｯﾌﾟ体" panose="040B0A09000000000000" pitchFamily="49" charset="-128"/>
                <a:ea typeface="HG創英角ﾎﾟｯﾌﾟ体" panose="040B0A09000000000000" pitchFamily="49" charset="-128"/>
              </a:rPr>
              <a:t>者</a:t>
            </a:r>
            <a:r>
              <a:rPr lang="ja-JP" altLang="en-US" sz="1400" dirty="0">
                <a:solidFill>
                  <a:prstClr val="black"/>
                </a:solidFill>
                <a:latin typeface="HG創英角ﾎﾟｯﾌﾟ体" panose="040B0A09000000000000" pitchFamily="49" charset="-128"/>
                <a:ea typeface="HG創英角ﾎﾟｯﾌﾟ体" panose="040B0A09000000000000" pitchFamily="49" charset="-128"/>
              </a:rPr>
              <a:t>届出書の作成</a:t>
            </a:r>
          </a:p>
          <a:p>
            <a:pPr marL="457200" lvl="1" indent="0" defTabSz="457200">
              <a:lnSpc>
                <a:spcPct val="100000"/>
              </a:lnSpc>
              <a:spcBef>
                <a:spcPts val="0"/>
              </a:spcBef>
              <a:buNone/>
            </a:pPr>
            <a:endParaRPr lang="en-US" altLang="ja-JP" sz="1400" dirty="0">
              <a:solidFill>
                <a:prstClr val="black"/>
              </a:solidFill>
              <a:highlight>
                <a:srgbClr val="FFFF00"/>
              </a:highlight>
              <a:latin typeface="HG創英角ﾎﾟｯﾌﾟ体" panose="040B0A09000000000000" pitchFamily="49" charset="-128"/>
              <a:ea typeface="HG創英角ﾎﾟｯﾌﾟ体" panose="040B0A09000000000000" pitchFamily="49" charset="-128"/>
            </a:endParaRPr>
          </a:p>
          <a:p>
            <a:pPr marL="457200" lvl="1" indent="0" defTabSz="457200">
              <a:lnSpc>
                <a:spcPct val="100000"/>
              </a:lnSpc>
              <a:spcBef>
                <a:spcPts val="0"/>
              </a:spcBef>
              <a:buNone/>
            </a:pP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a:p>
            <a:pPr marL="0" lvl="1" indent="0" defTabSz="457200">
              <a:lnSpc>
                <a:spcPct val="100000"/>
              </a:lnSpc>
              <a:spcBef>
                <a:spcPts val="0"/>
              </a:spcBef>
              <a:buNone/>
              <a:tabLst>
                <a:tab pos="534988" algn="l"/>
              </a:tabLst>
            </a:pPr>
            <a:r>
              <a:rPr lang="ja-JP" altLang="en-US" sz="1800" dirty="0">
                <a:solidFill>
                  <a:srgbClr val="0000FF"/>
                </a:solidFill>
                <a:latin typeface="HG創英角ﾎﾟｯﾌﾟ体" panose="040B0A09000000000000" pitchFamily="49" charset="-128"/>
                <a:ea typeface="HG創英角ﾎﾟｯﾌﾟ体" panose="040B0A09000000000000" pitchFamily="49" charset="-128"/>
              </a:rPr>
              <a:t>５．連携研修料の支払い</a:t>
            </a:r>
          </a:p>
          <a:p>
            <a:pPr marL="457200" lvl="1" indent="0" defTabSz="457200">
              <a:lnSpc>
                <a:spcPct val="100000"/>
              </a:lnSpc>
              <a:spcBef>
                <a:spcPts val="0"/>
              </a:spcBef>
              <a:buNone/>
            </a:pPr>
            <a:endParaRPr lang="en-US" altLang="ja-JP" sz="1400" dirty="0">
              <a:solidFill>
                <a:prstClr val="black"/>
              </a:solidFill>
              <a:latin typeface="HG創英角ﾎﾟｯﾌﾟ体" panose="040B0A09000000000000" pitchFamily="49" charset="-128"/>
              <a:ea typeface="HG創英角ﾎﾟｯﾌﾟ体" panose="040B0A09000000000000" pitchFamily="49" charset="-128"/>
            </a:endParaRPr>
          </a:p>
        </p:txBody>
      </p:sp>
      <p:sp>
        <p:nvSpPr>
          <p:cNvPr id="9" name="スライド番号プレースホルダー 8"/>
          <p:cNvSpPr>
            <a:spLocks noGrp="1"/>
          </p:cNvSpPr>
          <p:nvPr>
            <p:ph type="sldNum" sz="quarter" idx="12"/>
          </p:nvPr>
        </p:nvSpPr>
        <p:spPr/>
        <p:txBody>
          <a:bodyPr/>
          <a:lstStyle/>
          <a:p>
            <a:fld id="{6B0ED911-6CF1-4C36-BE44-F362D8581048}" type="slidenum">
              <a:rPr kumimoji="1" lang="ja-JP" altLang="en-US" smtClean="0"/>
              <a:t>4</a:t>
            </a:fld>
            <a:endParaRPr kumimoji="1" lang="ja-JP" altLang="en-US"/>
          </a:p>
        </p:txBody>
      </p:sp>
    </p:spTree>
    <p:extLst>
      <p:ext uri="{BB962C8B-B14F-4D97-AF65-F5344CB8AC3E}">
        <p14:creationId xmlns:p14="http://schemas.microsoft.com/office/powerpoint/2010/main" val="83489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①　認定要件の確認</a:t>
            </a:r>
            <a:endParaRPr kumimoji="1" lang="en-US" altLang="ja-JP" dirty="0">
              <a:solidFill>
                <a:schemeClr val="tx1"/>
              </a:solidFill>
              <a:latin typeface="HG創英角ﾎﾟｯﾌﾟ体" panose="040B0A09000000000000" pitchFamily="49" charset="-128"/>
              <a:ea typeface="HG創英角ﾎﾟｯﾌﾟ体" panose="040B0A09000000000000" pitchFamily="49" charset="-128"/>
            </a:endParaRPr>
          </a:p>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　　</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-2</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）勤務している薬局の</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連携施設（薬局）</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の要件の適否</a:t>
            </a:r>
          </a:p>
        </p:txBody>
      </p:sp>
      <p:pic>
        <p:nvPicPr>
          <p:cNvPr id="13" name="Picture 4" descr="https://3.bp.blogspot.com/-E74DqFPT0Ow/UzALH4YeSSI/AAAAAAAAee8/wMSY6nd3WNg/s800/study_poin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669" y="2164721"/>
            <a:ext cx="681487" cy="478931"/>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330573" y="2643652"/>
            <a:ext cx="8558908"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dirty="0">
                <a:latin typeface="HGP創英角ﾎﾟｯﾌﾟ体" panose="040B0A00000000000000" pitchFamily="50" charset="-128"/>
                <a:ea typeface="HGP創英角ﾎﾟｯﾌﾟ体" panose="040B0A00000000000000" pitchFamily="50" charset="-128"/>
              </a:rPr>
              <a:t>本制度では、自身が「暫定認定」の要件を満たしていることのほか、</a:t>
            </a:r>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勤務している薬局を研修のための</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連携施設</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として認定されることが必要です。</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dirty="0">
                <a:latin typeface="HGP創英角ﾎﾟｯﾌﾟ体" panose="040B0A00000000000000" pitchFamily="50" charset="-128"/>
                <a:ea typeface="HGP創英角ﾎﾟｯﾌﾟ体" panose="040B0A00000000000000" pitchFamily="50" charset="-128"/>
              </a:rPr>
              <a:t>また、</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連携施設</a:t>
            </a:r>
            <a:r>
              <a:rPr lang="en-US" altLang="ja-JP"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には、</a:t>
            </a:r>
            <a:r>
              <a:rPr lang="ja-JP" altLang="en-US" u="sng" dirty="0">
                <a:latin typeface="HGP創英角ﾎﾟｯﾌﾟ体" panose="040B0A00000000000000" pitchFamily="50" charset="-128"/>
                <a:ea typeface="HGP創英角ﾎﾟｯﾌﾟ体" panose="040B0A00000000000000" pitchFamily="50" charset="-128"/>
              </a:rPr>
              <a:t>一定の資格</a:t>
            </a:r>
            <a:r>
              <a:rPr lang="en-US" altLang="ja-JP" u="sng" baseline="30000"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を持った薬剤師が１名以上常勤していることが必要です。</a:t>
            </a:r>
            <a:endParaRPr lang="en-US" altLang="ja-JP" dirty="0">
              <a:latin typeface="HGP創英角ﾎﾟｯﾌﾟ体" panose="040B0A00000000000000" pitchFamily="50" charset="-128"/>
              <a:ea typeface="HGP創英角ﾎﾟｯﾌﾟ体" panose="040B0A00000000000000" pitchFamily="50" charset="-128"/>
            </a:endParaRPr>
          </a:p>
          <a:p>
            <a:endParaRPr lang="en-US" altLang="ja-JP" dirty="0">
              <a:latin typeface="HGP創英角ﾎﾟｯﾌﾟ体" panose="040B0A00000000000000" pitchFamily="50" charset="-128"/>
              <a:ea typeface="HGP創英角ﾎﾟｯﾌﾟ体" panose="040B0A00000000000000" pitchFamily="50" charset="-128"/>
            </a:endParaRPr>
          </a:p>
          <a:p>
            <a:r>
              <a:rPr lang="ja-JP" altLang="en-US" u="sng" dirty="0">
                <a:latin typeface="HGP創英角ﾎﾟｯﾌﾟ体" panose="040B0A00000000000000" pitchFamily="50" charset="-128"/>
                <a:ea typeface="HGP創英角ﾎﾟｯﾌﾟ体" panose="040B0A00000000000000" pitchFamily="50" charset="-128"/>
              </a:rPr>
              <a:t>この資格</a:t>
            </a:r>
            <a:r>
              <a:rPr lang="en-US" altLang="ja-JP" u="sng" baseline="30000" dirty="0">
                <a:latin typeface="HGP創英角ﾎﾟｯﾌﾟ体" panose="040B0A00000000000000" pitchFamily="50" charset="-128"/>
                <a:ea typeface="HGP創英角ﾎﾟｯﾌﾟ体" panose="040B0A00000000000000" pitchFamily="50" charset="-128"/>
              </a:rPr>
              <a:t>※</a:t>
            </a:r>
            <a:r>
              <a:rPr lang="ja-JP" altLang="en-US" dirty="0">
                <a:latin typeface="HGP創英角ﾎﾟｯﾌﾟ体" panose="040B0A00000000000000" pitchFamily="50" charset="-128"/>
                <a:ea typeface="HGP創英角ﾎﾟｯﾌﾟ体" panose="040B0A00000000000000" pitchFamily="50" charset="-128"/>
              </a:rPr>
              <a:t>を持った薬剤師が勤務先の薬局にいない場合は、</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自らが「暫定認定」により「地域薬学ケア専門薬剤師」の「暫定認定」を受けることで、その時点から</a:t>
            </a:r>
            <a:r>
              <a:rPr lang="en-US" altLang="ja-JP"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連携施設</a:t>
            </a:r>
            <a:r>
              <a:rPr lang="en-US" altLang="ja-JP" dirty="0">
                <a:solidFill>
                  <a:srgbClr val="FF0000"/>
                </a:solidFill>
                <a:latin typeface="HGP創英角ﾎﾟｯﾌﾟ体" panose="040B0A00000000000000" pitchFamily="50" charset="-128"/>
                <a:ea typeface="HGP創英角ﾎﾟｯﾌﾟ体" panose="040B0A00000000000000" pitchFamily="50" charset="-128"/>
              </a:rPr>
              <a:t>〕</a:t>
            </a:r>
            <a:r>
              <a:rPr lang="ja-JP" altLang="en-US" dirty="0">
                <a:solidFill>
                  <a:srgbClr val="FF0000"/>
                </a:solidFill>
                <a:latin typeface="HGP創英角ﾎﾟｯﾌﾟ体" panose="040B0A00000000000000" pitchFamily="50" charset="-128"/>
                <a:ea typeface="HGP創英角ﾎﾟｯﾌﾟ体" panose="040B0A00000000000000" pitchFamily="50" charset="-128"/>
              </a:rPr>
              <a:t>の薬剤師要件を満たし、施設認定を受けることができます</a:t>
            </a:r>
            <a:r>
              <a:rPr lang="ja-JP" altLang="en-US" dirty="0">
                <a:latin typeface="HGP創英角ﾎﾟｯﾌﾟ体" panose="040B0A00000000000000" pitchFamily="50" charset="-128"/>
                <a:ea typeface="HGP創英角ﾎﾟｯﾌﾟ体" panose="040B0A00000000000000" pitchFamily="50" charset="-128"/>
              </a:rPr>
              <a:t>。</a:t>
            </a:r>
            <a:endParaRPr lang="en-US" altLang="ja-JP" dirty="0">
              <a:latin typeface="HGP創英角ﾎﾟｯﾌﾟ体" panose="040B0A00000000000000" pitchFamily="50" charset="-128"/>
              <a:ea typeface="HGP創英角ﾎﾟｯﾌﾟ体" panose="040B0A00000000000000" pitchFamily="50" charset="-128"/>
            </a:endParaRPr>
          </a:p>
          <a:p>
            <a:endParaRPr kumimoji="1" lang="en-US" altLang="ja-JP" dirty="0">
              <a:latin typeface="HGP創英角ﾎﾟｯﾌﾟ体" panose="040B0A00000000000000" pitchFamily="50" charset="-128"/>
              <a:ea typeface="HGP創英角ﾎﾟｯﾌﾟ体" panose="040B0A00000000000000" pitchFamily="50" charset="-128"/>
            </a:endParaRPr>
          </a:p>
          <a:p>
            <a:r>
              <a:rPr kumimoji="1" lang="en-US" altLang="ja-JP" sz="1600" dirty="0">
                <a:solidFill>
                  <a:schemeClr val="tx1"/>
                </a:solidFill>
                <a:latin typeface="HGP創英角ﾎﾟｯﾌﾟ体" panose="040B0A00000000000000" pitchFamily="50" charset="-128"/>
                <a:ea typeface="HGP創英角ﾎﾟｯﾌﾟ体" panose="040B0A00000000000000" pitchFamily="50" charset="-128"/>
              </a:rPr>
              <a:t>※</a:t>
            </a:r>
            <a:r>
              <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rPr>
              <a:t>一定の資格とは、スライド８枚目の、連携施設（薬局）の要件（</a:t>
            </a:r>
            <a:r>
              <a:rPr kumimoji="1" lang="en-US" altLang="ja-JP" sz="1600" dirty="0">
                <a:solidFill>
                  <a:schemeClr val="tx1"/>
                </a:solidFill>
                <a:latin typeface="HGP創英角ﾎﾟｯﾌﾟ体" panose="040B0A00000000000000" pitchFamily="50" charset="-128"/>
                <a:ea typeface="HGP創英角ﾎﾟｯﾌﾟ体" panose="040B0A00000000000000" pitchFamily="50" charset="-128"/>
              </a:rPr>
              <a:t>1</a:t>
            </a:r>
            <a:r>
              <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rPr>
              <a:t>）の、</a:t>
            </a:r>
            <a:r>
              <a:rPr kumimoji="1" lang="en-US" altLang="ja-JP" sz="1600" dirty="0">
                <a:solidFill>
                  <a:schemeClr val="tx1"/>
                </a:solidFill>
                <a:latin typeface="HGP創英角ﾎﾟｯﾌﾟ体" panose="040B0A00000000000000" pitchFamily="50" charset="-128"/>
                <a:ea typeface="HGP創英角ﾎﾟｯﾌﾟ体" panose="040B0A00000000000000" pitchFamily="50" charset="-128"/>
              </a:rPr>
              <a:t>1</a:t>
            </a:r>
            <a:r>
              <a:rPr kumimoji="1" lang="ja-JP" altLang="en-US" sz="1600" dirty="0">
                <a:solidFill>
                  <a:schemeClr val="tx1"/>
                </a:solidFill>
                <a:latin typeface="HGP創英角ﾎﾟｯﾌﾟ体" panose="040B0A00000000000000" pitchFamily="50" charset="-128"/>
                <a:ea typeface="HGP創英角ﾎﾟｯﾌﾟ体" panose="040B0A00000000000000" pitchFamily="50" charset="-128"/>
              </a:rPr>
              <a:t>番目に記載した薬剤師要件のこと。</a:t>
            </a: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5</a:t>
            </a:fld>
            <a:endParaRPr kumimoji="1" lang="ja-JP" altLang="en-US"/>
          </a:p>
        </p:txBody>
      </p:sp>
    </p:spTree>
    <p:extLst>
      <p:ext uri="{BB962C8B-B14F-4D97-AF65-F5344CB8AC3E}">
        <p14:creationId xmlns:p14="http://schemas.microsoft.com/office/powerpoint/2010/main" val="174269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１．基幹施設（病院）調整依頼書の提出、研修申込料の支払い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①　認定要件の確認</a:t>
            </a:r>
            <a:endParaRPr kumimoji="1" lang="en-US" altLang="ja-JP" dirty="0">
              <a:solidFill>
                <a:schemeClr val="tx1"/>
              </a:solidFill>
              <a:latin typeface="HG創英角ﾎﾟｯﾌﾟ体" panose="040B0A09000000000000" pitchFamily="49" charset="-128"/>
              <a:ea typeface="HG創英角ﾎﾟｯﾌﾟ体" panose="040B0A09000000000000" pitchFamily="49" charset="-128"/>
            </a:endParaRPr>
          </a:p>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　</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-1</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）「暫定認定」要件の適否</a:t>
            </a:r>
            <a:endParaRPr kumimoji="1" lang="en-US" altLang="ja-JP"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6" name="テキスト ボックス 5">
            <a:extLst>
              <a:ext uri="{FF2B5EF4-FFF2-40B4-BE49-F238E27FC236}">
                <a16:creationId xmlns:a16="http://schemas.microsoft.com/office/drawing/2014/main" xmlns="" id="{7884EB92-09F8-431F-99E1-6F0A90485318}"/>
              </a:ext>
            </a:extLst>
          </p:cNvPr>
          <p:cNvSpPr txBox="1"/>
          <p:nvPr/>
        </p:nvSpPr>
        <p:spPr>
          <a:xfrm>
            <a:off x="67110" y="1705983"/>
            <a:ext cx="4013184" cy="369332"/>
          </a:xfrm>
          <a:prstGeom prst="rect">
            <a:avLst/>
          </a:prstGeom>
          <a:solidFill>
            <a:schemeClr val="accent6">
              <a:lumMod val="40000"/>
              <a:lumOff val="6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「暫定認定」の要件</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xmlns="" id="{62DD7D39-6060-4729-891E-F48EF34E1DAE}"/>
              </a:ext>
            </a:extLst>
          </p:cNvPr>
          <p:cNvSpPr txBox="1"/>
          <p:nvPr/>
        </p:nvSpPr>
        <p:spPr>
          <a:xfrm>
            <a:off x="67110" y="2075315"/>
            <a:ext cx="4429389" cy="3708547"/>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nSpc>
                <a:spcPts val="1800"/>
              </a:lnSpc>
            </a:pPr>
            <a:r>
              <a:rPr kumimoji="1" lang="ja-JP" altLang="en-US" dirty="0">
                <a:latin typeface="HG創英角ﾎﾟｯﾌﾟ体" panose="040B0A09000000000000" pitchFamily="49" charset="-128"/>
                <a:ea typeface="HG創英角ﾎﾟｯﾌﾟ体" panose="040B0A09000000000000" pitchFamily="49" charset="-128"/>
              </a:rPr>
              <a:t>地域薬学ケア専門薬剤師</a:t>
            </a:r>
            <a:endParaRPr kumimoji="1" lang="en-US" altLang="ja-JP" dirty="0">
              <a:latin typeface="HG創英角ﾎﾟｯﾌﾟ体" panose="040B0A09000000000000" pitchFamily="49" charset="-128"/>
              <a:ea typeface="HG創英角ﾎﾟｯﾌﾟ体" panose="040B0A09000000000000" pitchFamily="49" charset="-128"/>
            </a:endParaRPr>
          </a:p>
          <a:p>
            <a:pPr marL="342900" indent="-342900">
              <a:lnSpc>
                <a:spcPts val="1800"/>
              </a:lnSpc>
              <a:buFont typeface="+mj-lt"/>
              <a:buAutoNum type="arabicPeriod"/>
            </a:pPr>
            <a:r>
              <a:rPr lang="ja-JP" altLang="en-US" sz="1200" dirty="0">
                <a:latin typeface="BIZ UDPゴシック" panose="020B0400000000000000" pitchFamily="50" charset="-128"/>
                <a:ea typeface="BIZ UDPゴシック" panose="020B0400000000000000" pitchFamily="50" charset="-128"/>
              </a:rPr>
              <a:t>以下のいずれかを有していること</a:t>
            </a:r>
            <a:endParaRPr lang="en-US" altLang="ja-JP" sz="12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日本薬剤師会　「</a:t>
            </a:r>
            <a:r>
              <a:rPr lang="en-US" altLang="ja-JP" sz="1100" dirty="0">
                <a:latin typeface="BIZ UDPゴシック" panose="020B0400000000000000" pitchFamily="50" charset="-128"/>
                <a:ea typeface="BIZ UDPゴシック" panose="020B0400000000000000" pitchFamily="50" charset="-128"/>
              </a:rPr>
              <a:t>JPALS</a:t>
            </a:r>
            <a:r>
              <a:rPr lang="ja-JP" altLang="en-US" sz="1100" dirty="0">
                <a:latin typeface="BIZ UDPゴシック" panose="020B0400000000000000" pitchFamily="50" charset="-128"/>
                <a:ea typeface="BIZ UDPゴシック" panose="020B0400000000000000" pitchFamily="50" charset="-128"/>
              </a:rPr>
              <a:t>クリニカルラダー５以上　　　　　　　　　　　</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JPALS</a:t>
            </a:r>
            <a:r>
              <a:rPr lang="ja-JP" altLang="en-US" sz="1100" dirty="0">
                <a:latin typeface="BIZ UDPゴシック" panose="020B0400000000000000" pitchFamily="50" charset="-128"/>
                <a:ea typeface="BIZ UDPゴシック" panose="020B0400000000000000" pitchFamily="50" charset="-128"/>
              </a:rPr>
              <a:t>認定薬剤師）」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日本薬剤師研修センター　「研修認定薬剤師」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日本病院薬剤師会　「日病薬病院薬学認定薬剤師」</a:t>
            </a:r>
            <a:r>
              <a:rPr lang="en-US" altLang="ja-JP" sz="1100" dirty="0">
                <a:latin typeface="BIZ UDPゴシック" panose="020B0400000000000000" pitchFamily="50" charset="-128"/>
                <a:ea typeface="BIZ UDPゴシック" panose="020B0400000000000000" pitchFamily="50" charset="-128"/>
              </a:rPr>
              <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「日病薬生涯研修履修認定薬剤師」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日本医療薬学会　「医療薬学専門薬剤師」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その他、学会が認めた認定制度による認定薬剤師</a:t>
            </a:r>
          </a:p>
          <a:p>
            <a:pPr marL="342900" indent="-342900">
              <a:lnSpc>
                <a:spcPts val="1800"/>
              </a:lnSpc>
              <a:buFont typeface="+mj-lt"/>
              <a:buAutoNum type="arabicPeriod"/>
            </a:pPr>
            <a:r>
              <a:rPr lang="ja-JP" altLang="en-US" sz="1200" dirty="0">
                <a:latin typeface="BIZ UDPゴシック" panose="020B0400000000000000" pitchFamily="50" charset="-128"/>
                <a:ea typeface="BIZ UDPゴシック" panose="020B0400000000000000" pitchFamily="50" charset="-128"/>
              </a:rPr>
              <a:t>薬剤師としての実務経験が５年以上</a:t>
            </a:r>
          </a:p>
          <a:p>
            <a:pPr marL="342900" indent="-342900">
              <a:lnSpc>
                <a:spcPts val="1800"/>
              </a:lnSpc>
              <a:buFont typeface="+mj-lt"/>
              <a:buAutoNum type="arabicPeriod"/>
            </a:pPr>
            <a:r>
              <a:rPr lang="ja-JP" altLang="en-US" sz="1200" dirty="0">
                <a:latin typeface="BIZ UDPゴシック" panose="020B0400000000000000" pitchFamily="50" charset="-128"/>
                <a:ea typeface="BIZ UDPゴシック" panose="020B0400000000000000" pitchFamily="50" charset="-128"/>
              </a:rPr>
              <a:t>申請時に日本医療薬学会の会員であること。</a:t>
            </a:r>
            <a:endParaRPr lang="en-US" altLang="ja-JP" sz="1200" dirty="0">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学会発表（筆頭）が</a:t>
            </a:r>
            <a: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t>1</a:t>
            </a: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回以上、</a:t>
            </a:r>
            <a: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t/>
            </a:r>
            <a:b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b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もしくは論文（筆頭）が</a:t>
            </a:r>
            <a: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t>1</a:t>
            </a: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報以上あること。</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学会等参加・発表単位を、</a:t>
            </a:r>
            <a: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t>20</a:t>
            </a: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単位以上取得していること。</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薬物療法集中講義に１回以上参加したこと。</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本学会の年会に１回以上参加したこと。</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a:pPr>
            <a:endParaRPr lang="en-US" altLang="ja-JP" sz="1400" dirty="0">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a:pPr>
            <a:endParaRPr lang="en-US" altLang="ja-JP" sz="1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xmlns="" id="{7DA779C2-D0FB-478B-8D25-7C1108398AC1}"/>
              </a:ext>
            </a:extLst>
          </p:cNvPr>
          <p:cNvSpPr txBox="1"/>
          <p:nvPr/>
        </p:nvSpPr>
        <p:spPr>
          <a:xfrm>
            <a:off x="4496499" y="2073232"/>
            <a:ext cx="4538443" cy="3980962"/>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ts val="1800"/>
              </a:lnSpc>
            </a:pPr>
            <a:r>
              <a:rPr kumimoji="1" lang="ja-JP" altLang="en-US" dirty="0">
                <a:latin typeface="HG創英角ﾎﾟｯﾌﾟ体" panose="040B0A09000000000000" pitchFamily="49" charset="-128"/>
                <a:ea typeface="HG創英角ﾎﾟｯﾌﾟ体" panose="040B0A09000000000000" pitchFamily="49" charset="-128"/>
              </a:rPr>
              <a:t>地域薬学ケア専門薬剤師（副領域：がん）</a:t>
            </a:r>
            <a:endParaRPr kumimoji="1" lang="en-US" altLang="ja-JP" dirty="0">
              <a:latin typeface="HG創英角ﾎﾟｯﾌﾟ体" panose="040B0A09000000000000" pitchFamily="49" charset="-128"/>
              <a:ea typeface="HG創英角ﾎﾟｯﾌﾟ体" panose="040B0A09000000000000" pitchFamily="49" charset="-128"/>
            </a:endParaRPr>
          </a:p>
          <a:p>
            <a:pPr marL="342900" indent="-342900">
              <a:lnSpc>
                <a:spcPts val="1800"/>
              </a:lnSpc>
              <a:buFont typeface="+mj-lt"/>
              <a:buAutoNum type="arabicPeriod"/>
            </a:pPr>
            <a:r>
              <a:rPr lang="ja-JP" altLang="en-US" sz="1200" dirty="0">
                <a:latin typeface="BIZ UDPゴシック" panose="020B0400000000000000" pitchFamily="50" charset="-128"/>
                <a:ea typeface="BIZ UDPゴシック" panose="020B0400000000000000" pitchFamily="50" charset="-128"/>
              </a:rPr>
              <a:t>以下のいずれかを有していること</a:t>
            </a: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日本薬剤師会　「</a:t>
            </a:r>
            <a:r>
              <a:rPr lang="en-US" altLang="ja-JP" sz="1100" dirty="0">
                <a:latin typeface="BIZ UDPゴシック" panose="020B0400000000000000" pitchFamily="50" charset="-128"/>
                <a:ea typeface="BIZ UDPゴシック" panose="020B0400000000000000" pitchFamily="50" charset="-128"/>
              </a:rPr>
              <a:t>JPALS</a:t>
            </a:r>
            <a:r>
              <a:rPr lang="ja-JP" altLang="en-US" sz="1100" dirty="0">
                <a:latin typeface="BIZ UDPゴシック" panose="020B0400000000000000" pitchFamily="50" charset="-128"/>
                <a:ea typeface="BIZ UDPゴシック" panose="020B0400000000000000" pitchFamily="50" charset="-128"/>
              </a:rPr>
              <a:t>クリニカルラダー５以上　　　　　　　　　　　</a:t>
            </a:r>
            <a:br>
              <a:rPr lang="ja-JP" altLang="en-US"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JPALS</a:t>
            </a:r>
            <a:r>
              <a:rPr lang="ja-JP" altLang="en-US" sz="1100" dirty="0">
                <a:latin typeface="BIZ UDPゴシック" panose="020B0400000000000000" pitchFamily="50" charset="-128"/>
                <a:ea typeface="BIZ UDPゴシック" panose="020B0400000000000000" pitchFamily="50" charset="-128"/>
              </a:rPr>
              <a:t>認定薬剤師）」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日本薬剤師研修センター　「研修認定薬剤師」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日本病院薬剤師会　「日病薬病院薬学認定薬剤師」</a:t>
            </a:r>
            <a:r>
              <a:rPr lang="en-US" altLang="ja-JP" sz="1100" dirty="0">
                <a:latin typeface="BIZ UDPゴシック" panose="020B0400000000000000" pitchFamily="50" charset="-128"/>
                <a:ea typeface="BIZ UDPゴシック" panose="020B0400000000000000" pitchFamily="50" charset="-128"/>
              </a:rPr>
              <a:t/>
            </a:r>
            <a:br>
              <a:rPr lang="en-US" altLang="ja-JP" sz="1100" dirty="0">
                <a:latin typeface="BIZ UDPゴシック" panose="020B0400000000000000" pitchFamily="50" charset="-128"/>
                <a:ea typeface="BIZ UDPゴシック" panose="020B0400000000000000" pitchFamily="50" charset="-128"/>
              </a:rPr>
            </a:br>
            <a:r>
              <a:rPr lang="ja-JP" altLang="en-US" sz="1100" dirty="0">
                <a:latin typeface="BIZ UDPゴシック" panose="020B0400000000000000" pitchFamily="50" charset="-128"/>
                <a:ea typeface="BIZ UDPゴシック" panose="020B0400000000000000" pitchFamily="50" charset="-128"/>
              </a:rPr>
              <a:t>　　　　　　　　　　　　　「日病薬生涯研修履修認定薬剤師」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日本医療薬学会　「医療薬学専門薬剤師」</a:t>
            </a:r>
            <a:endParaRPr lang="en-US" altLang="ja-JP" sz="1100" dirty="0">
              <a:latin typeface="BIZ UDPゴシック" panose="020B0400000000000000" pitchFamily="50" charset="-128"/>
              <a:ea typeface="BIZ UDPゴシック" panose="020B0400000000000000" pitchFamily="50" charset="-128"/>
            </a:endParaRPr>
          </a:p>
          <a:p>
            <a:pPr marL="360000" lvl="1" indent="-171450">
              <a:lnSpc>
                <a:spcPts val="1800"/>
              </a:lnSpc>
              <a:buFont typeface="Arial" panose="020B0604020202020204" pitchFamily="34" charset="0"/>
              <a:buChar char="•"/>
            </a:pPr>
            <a:r>
              <a:rPr lang="ja-JP" altLang="en-US" sz="1100" dirty="0">
                <a:latin typeface="BIZ UDPゴシック" panose="020B0400000000000000" pitchFamily="50" charset="-128"/>
                <a:ea typeface="BIZ UDPゴシック" panose="020B0400000000000000" pitchFamily="50" charset="-128"/>
              </a:rPr>
              <a:t>その他、学会が認めた認定制度による認定薬剤師</a:t>
            </a:r>
          </a:p>
          <a:p>
            <a:pPr marL="342900" indent="-342900">
              <a:lnSpc>
                <a:spcPts val="1800"/>
              </a:lnSpc>
              <a:buFont typeface="+mj-lt"/>
              <a:buAutoNum type="arabicPeriod" startAt="2"/>
            </a:pPr>
            <a:r>
              <a:rPr lang="ja-JP" altLang="en-US" sz="1200" dirty="0">
                <a:latin typeface="BIZ UDPゴシック" panose="020B0400000000000000" pitchFamily="50" charset="-128"/>
                <a:ea typeface="BIZ UDPゴシック" panose="020B0400000000000000" pitchFamily="50" charset="-128"/>
              </a:rPr>
              <a:t>薬剤師としての実務経験が５年以上</a:t>
            </a:r>
          </a:p>
          <a:p>
            <a:pPr marL="342900" indent="-342900">
              <a:lnSpc>
                <a:spcPts val="1800"/>
              </a:lnSpc>
              <a:buFont typeface="+mj-lt"/>
              <a:buAutoNum type="arabicPeriod" startAt="2"/>
            </a:pPr>
            <a:r>
              <a:rPr lang="ja-JP" altLang="en-US" sz="1200" dirty="0">
                <a:latin typeface="BIZ UDPゴシック" panose="020B0400000000000000" pitchFamily="50" charset="-128"/>
                <a:ea typeface="BIZ UDPゴシック" panose="020B0400000000000000" pitchFamily="50" charset="-128"/>
              </a:rPr>
              <a:t>申請時に日本医療薬学会の会員であること。</a:t>
            </a:r>
          </a:p>
          <a:p>
            <a:pPr marL="342900" indent="-342900">
              <a:lnSpc>
                <a:spcPts val="1800"/>
              </a:lnSpc>
              <a:buFont typeface="+mj-lt"/>
              <a:buAutoNum type="arabicPeriod" startAt="2"/>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学会発表（がん領域：筆頭）が１回以上、</a:t>
            </a:r>
            <a: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t/>
            </a:r>
            <a:b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b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もしくは論文（がん領域：筆頭）が１報以上あること。</a:t>
            </a:r>
          </a:p>
          <a:p>
            <a:pPr marL="342900" indent="-342900">
              <a:lnSpc>
                <a:spcPts val="1800"/>
              </a:lnSpc>
              <a:buFont typeface="+mj-lt"/>
              <a:buAutoNum type="arabicPeriod" startAt="2"/>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学会等参加・発表単位を、</a:t>
            </a:r>
            <a:r>
              <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rPr>
              <a:t>20</a:t>
            </a: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単位以上取得していること。</a:t>
            </a:r>
            <a:endParaRPr lang="en-US" altLang="ja-JP" sz="1200" dirty="0">
              <a:solidFill>
                <a:schemeClr val="bg1">
                  <a:lumMod val="50000"/>
                </a:schemeClr>
              </a:solidFill>
              <a:latin typeface="BIZ UDPゴシック" panose="020B0400000000000000" pitchFamily="50" charset="-128"/>
              <a:ea typeface="BIZ UDPゴシック" panose="020B0400000000000000" pitchFamily="50" charset="-128"/>
            </a:endParaRPr>
          </a:p>
          <a:p>
            <a:pPr marL="342900" indent="-342900">
              <a:lnSpc>
                <a:spcPts val="1800"/>
              </a:lnSpc>
              <a:buFont typeface="+mj-lt"/>
              <a:buAutoNum type="arabicPeriod" startAt="2"/>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薬物療法集中講義に１回以上参加したこと。</a:t>
            </a:r>
          </a:p>
          <a:p>
            <a:pPr marL="342900" indent="-342900">
              <a:lnSpc>
                <a:spcPts val="1800"/>
              </a:lnSpc>
              <a:buFont typeface="+mj-lt"/>
              <a:buAutoNum type="arabicPeriod" startAt="2"/>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本学会の年会に１回以上参加したこと。</a:t>
            </a:r>
          </a:p>
          <a:p>
            <a:pPr marL="342900" indent="-342900">
              <a:lnSpc>
                <a:spcPts val="1800"/>
              </a:lnSpc>
              <a:buFont typeface="+mj-lt"/>
              <a:buAutoNum type="arabicPeriod" startAt="2"/>
            </a:pPr>
            <a:r>
              <a:rPr lang="ja-JP" altLang="en-US" sz="1200" dirty="0">
                <a:solidFill>
                  <a:schemeClr val="bg1">
                    <a:lumMod val="50000"/>
                  </a:schemeClr>
                </a:solidFill>
                <a:latin typeface="BIZ UDPゴシック" panose="020B0400000000000000" pitchFamily="50" charset="-128"/>
                <a:ea typeface="BIZ UDPゴシック" panose="020B0400000000000000" pitchFamily="50" charset="-128"/>
              </a:rPr>
              <a:t>がん専門薬剤師集中教育講座を受講していること。</a:t>
            </a:r>
          </a:p>
        </p:txBody>
      </p:sp>
      <p:sp>
        <p:nvSpPr>
          <p:cNvPr id="8" name="テキスト ボックス 7"/>
          <p:cNvSpPr txBox="1"/>
          <p:nvPr/>
        </p:nvSpPr>
        <p:spPr>
          <a:xfrm>
            <a:off x="2675472" y="1682901"/>
            <a:ext cx="167224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［規程　第</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条の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［細則　第</a:t>
            </a:r>
            <a:r>
              <a:rPr kumimoji="1" lang="en-US" altLang="ja-JP" sz="1050" dirty="0">
                <a:solidFill>
                  <a:prstClr val="black"/>
                </a:solidFill>
                <a:latin typeface="BIZ UDPゴシック" panose="020B0400000000000000" pitchFamily="50" charset="-128"/>
                <a:ea typeface="BIZ UDPゴシック" panose="020B0400000000000000" pitchFamily="50" charset="-128"/>
              </a:rPr>
              <a:t>13</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条］</a:t>
            </a:r>
          </a:p>
        </p:txBody>
      </p:sp>
      <p:pic>
        <p:nvPicPr>
          <p:cNvPr id="2050" name="Picture 2" descr="チェックボックスのイラスト | かわいいフリー素材集 いらすと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5788" y="1663782"/>
            <a:ext cx="570923" cy="45243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6</a:t>
            </a:fld>
            <a:endParaRPr kumimoji="1" lang="ja-JP" altLang="en-US"/>
          </a:p>
        </p:txBody>
      </p:sp>
      <p:sp>
        <p:nvSpPr>
          <p:cNvPr id="3" name="テキスト ボックス 2">
            <a:extLst>
              <a:ext uri="{FF2B5EF4-FFF2-40B4-BE49-F238E27FC236}">
                <a16:creationId xmlns:a16="http://schemas.microsoft.com/office/drawing/2014/main" xmlns="" id="{4A6C2509-F3D0-4FEC-A943-260009CF0F00}"/>
              </a:ext>
            </a:extLst>
          </p:cNvPr>
          <p:cNvSpPr txBox="1"/>
          <p:nvPr/>
        </p:nvSpPr>
        <p:spPr>
          <a:xfrm>
            <a:off x="158549" y="6203261"/>
            <a:ext cx="8564827" cy="523220"/>
          </a:xfrm>
          <a:prstGeom prst="rect">
            <a:avLst/>
          </a:prstGeom>
          <a:noFill/>
        </p:spPr>
        <p:txBody>
          <a:bodyPr wrap="square" rtlCol="0">
            <a:spAutoFit/>
          </a:bodyPr>
          <a:lstStyle/>
          <a:p>
            <a:r>
              <a:rPr kumimoji="1" lang="en-US" altLang="ja-JP" sz="1400" dirty="0">
                <a:solidFill>
                  <a:srgbClr val="FF0000"/>
                </a:solidFill>
                <a:latin typeface="BIZ UDPゴシック" panose="020B0400000000000000" pitchFamily="50" charset="-128"/>
                <a:ea typeface="BIZ UDPゴシック" panose="020B0400000000000000" pitchFamily="50" charset="-128"/>
              </a:rPr>
              <a:t>※</a:t>
            </a:r>
            <a:r>
              <a:rPr kumimoji="1" lang="ja-JP" altLang="en-US" sz="1400" dirty="0">
                <a:solidFill>
                  <a:srgbClr val="FF0000"/>
                </a:solidFill>
                <a:latin typeface="BIZ UDPゴシック" panose="020B0400000000000000" pitchFamily="50" charset="-128"/>
                <a:ea typeface="BIZ UDPゴシック" panose="020B0400000000000000" pitchFamily="50" charset="-128"/>
              </a:rPr>
              <a:t>　グレーアウトしている部分は、</a:t>
            </a:r>
            <a:r>
              <a:rPr kumimoji="1" lang="en-US" altLang="ja-JP" sz="1400" dirty="0">
                <a:solidFill>
                  <a:srgbClr val="FF0000"/>
                </a:solidFill>
                <a:latin typeface="BIZ UDPゴシック" panose="020B0400000000000000" pitchFamily="50" charset="-128"/>
                <a:ea typeface="BIZ UDPゴシック" panose="020B0400000000000000" pitchFamily="50" charset="-128"/>
              </a:rPr>
              <a:t>2020</a:t>
            </a:r>
            <a:r>
              <a:rPr kumimoji="1" lang="ja-JP" altLang="en-US" sz="1400" dirty="0">
                <a:solidFill>
                  <a:srgbClr val="FF0000"/>
                </a:solidFill>
                <a:latin typeface="BIZ UDPゴシック" panose="020B0400000000000000" pitchFamily="50" charset="-128"/>
                <a:ea typeface="BIZ UDPゴシック" panose="020B0400000000000000" pitchFamily="50" charset="-128"/>
              </a:rPr>
              <a:t>年の緩和措置。単位が不足していても暫定認定申請が可能。</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400" dirty="0">
                <a:solidFill>
                  <a:srgbClr val="FF0000"/>
                </a:solidFill>
                <a:latin typeface="BIZ UDPゴシック" panose="020B0400000000000000" pitchFamily="50" charset="-128"/>
                <a:ea typeface="BIZ UDPゴシック" panose="020B0400000000000000" pitchFamily="50" charset="-128"/>
              </a:rPr>
              <a:t>　　　ただし、認定開始日</a:t>
            </a:r>
            <a:r>
              <a:rPr kumimoji="1" lang="en-US" altLang="ja-JP" sz="1400" dirty="0">
                <a:solidFill>
                  <a:srgbClr val="FF0000"/>
                </a:solidFill>
                <a:latin typeface="BIZ UDPゴシック" panose="020B0400000000000000" pitchFamily="50" charset="-128"/>
                <a:ea typeface="BIZ UDPゴシック" panose="020B0400000000000000" pitchFamily="50" charset="-128"/>
              </a:rPr>
              <a:t>1</a:t>
            </a:r>
            <a:r>
              <a:rPr kumimoji="1" lang="ja-JP" altLang="en-US" sz="1400" dirty="0">
                <a:solidFill>
                  <a:srgbClr val="FF0000"/>
                </a:solidFill>
                <a:latin typeface="BIZ UDPゴシック" panose="020B0400000000000000" pitchFamily="50" charset="-128"/>
                <a:ea typeface="BIZ UDPゴシック" panose="020B0400000000000000" pitchFamily="50" charset="-128"/>
              </a:rPr>
              <a:t>年以内に不足分を提出すること</a:t>
            </a:r>
          </a:p>
        </p:txBody>
      </p:sp>
    </p:spTree>
    <p:extLst>
      <p:ext uri="{BB962C8B-B14F-4D97-AF65-F5344CB8AC3E}">
        <p14:creationId xmlns:p14="http://schemas.microsoft.com/office/powerpoint/2010/main" val="111071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325742" y="101242"/>
            <a:ext cx="8581937"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1600" dirty="0">
                <a:solidFill>
                  <a:schemeClr val="tx1"/>
                </a:solidFill>
                <a:latin typeface="HG創英角ﾎﾟｯﾌﾟ体" panose="040B0A09000000000000" pitchFamily="49" charset="-128"/>
                <a:ea typeface="HG創英角ﾎﾟｯﾌﾟ体" panose="040B0A09000000000000" pitchFamily="49" charset="-128"/>
              </a:rPr>
              <a:t>参考　地域薬学ケア専門薬剤師の通常認定と暫定認定の要件の違いと</a:t>
            </a:r>
            <a:r>
              <a:rPr kumimoji="1" lang="en-US" altLang="ja-JP" sz="1600" dirty="0">
                <a:solidFill>
                  <a:schemeClr val="tx1"/>
                </a:solidFill>
                <a:latin typeface="HG創英角ﾎﾟｯﾌﾟ体" panose="040B0A09000000000000" pitchFamily="49" charset="-128"/>
                <a:ea typeface="HG創英角ﾎﾟｯﾌﾟ体" panose="040B0A09000000000000" pitchFamily="49" charset="-128"/>
              </a:rPr>
              <a:t>2020</a:t>
            </a:r>
            <a:r>
              <a:rPr kumimoji="1" lang="ja-JP" altLang="en-US" sz="1600" dirty="0">
                <a:solidFill>
                  <a:schemeClr val="tx1"/>
                </a:solidFill>
                <a:latin typeface="HG創英角ﾎﾟｯﾌﾟ体" panose="040B0A09000000000000" pitchFamily="49" charset="-128"/>
                <a:ea typeface="HG創英角ﾎﾟｯﾌﾟ体" panose="040B0A09000000000000" pitchFamily="49" charset="-128"/>
              </a:rPr>
              <a:t>年の緩和措置</a:t>
            </a:r>
            <a:endParaRPr kumimoji="1" lang="en-US" altLang="ja-JP" sz="1600" dirty="0">
              <a:solidFill>
                <a:schemeClr val="tx1"/>
              </a:solidFill>
              <a:latin typeface="HG創英角ﾎﾟｯﾌﾟ体" panose="040B0A09000000000000" pitchFamily="49" charset="-128"/>
              <a:ea typeface="HG創英角ﾎﾟｯﾌﾟ体" panose="040B0A09000000000000" pitchFamily="49" charset="-128"/>
            </a:endParaRPr>
          </a:p>
        </p:txBody>
      </p:sp>
      <p:sp>
        <p:nvSpPr>
          <p:cNvPr id="7" name="テキスト ボックス 6">
            <a:extLst>
              <a:ext uri="{FF2B5EF4-FFF2-40B4-BE49-F238E27FC236}">
                <a16:creationId xmlns:a16="http://schemas.microsoft.com/office/drawing/2014/main" xmlns="" id="{62DD7D39-6060-4729-891E-F48EF34E1DAE}"/>
              </a:ext>
            </a:extLst>
          </p:cNvPr>
          <p:cNvSpPr txBox="1"/>
          <p:nvPr/>
        </p:nvSpPr>
        <p:spPr>
          <a:xfrm>
            <a:off x="325742" y="689831"/>
            <a:ext cx="8581937" cy="5839610"/>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noAutofit/>
          </a:bodyPr>
          <a:lstStyle/>
          <a:p>
            <a:pPr>
              <a:lnSpc>
                <a:spcPts val="1800"/>
              </a:lnSpc>
            </a:pPr>
            <a:r>
              <a:rPr kumimoji="1" lang="ja-JP" altLang="en-US" sz="1600" dirty="0">
                <a:latin typeface="HG創英角ﾎﾟｯﾌﾟ体" panose="040B0A09000000000000" pitchFamily="49" charset="-128"/>
                <a:ea typeface="HG創英角ﾎﾟｯﾌﾟ体" panose="040B0A09000000000000" pitchFamily="49" charset="-128"/>
              </a:rPr>
              <a:t>「地域薬学ケア専門薬剤師」の暫定認定申請要件（</a:t>
            </a:r>
            <a:r>
              <a:rPr kumimoji="1" lang="en-US" altLang="ja-JP" sz="1600" dirty="0">
                <a:latin typeface="HG創英角ﾎﾟｯﾌﾟ体" panose="040B0A09000000000000" pitchFamily="49" charset="-128"/>
                <a:ea typeface="HG創英角ﾎﾟｯﾌﾟ体" panose="040B0A09000000000000" pitchFamily="49" charset="-128"/>
              </a:rPr>
              <a:t>2020</a:t>
            </a:r>
            <a:r>
              <a:rPr kumimoji="1" lang="ja-JP" altLang="en-US" sz="1600" dirty="0">
                <a:latin typeface="HG創英角ﾎﾟｯﾌﾟ体" panose="040B0A09000000000000" pitchFamily="49" charset="-128"/>
                <a:ea typeface="HG創英角ﾎﾟｯﾌﾟ体" panose="040B0A09000000000000" pitchFamily="49" charset="-128"/>
              </a:rPr>
              <a:t>年）</a:t>
            </a:r>
            <a:endParaRPr kumimoji="1" lang="en-US" altLang="ja-JP" sz="1600" dirty="0">
              <a:latin typeface="HG創英角ﾎﾟｯﾌﾟ体" panose="040B0A09000000000000" pitchFamily="49" charset="-128"/>
              <a:ea typeface="HG創英角ﾎﾟｯﾌﾟ体" panose="040B0A09000000000000" pitchFamily="49" charset="-128"/>
            </a:endParaRPr>
          </a:p>
          <a:p>
            <a:pPr>
              <a:lnSpc>
                <a:spcPts val="1800"/>
              </a:lnSpc>
            </a:pPr>
            <a:endParaRPr lang="ja-JP" altLang="en-US" sz="1200" dirty="0"/>
          </a:p>
          <a:p>
            <a:r>
              <a:rPr lang="ja-JP" altLang="en-US" sz="1400" dirty="0">
                <a:latin typeface="BIZ UDPゴシック" panose="020B0400000000000000" pitchFamily="50" charset="-128"/>
                <a:ea typeface="BIZ UDPゴシック" panose="020B0400000000000000" pitchFamily="50" charset="-128"/>
              </a:rPr>
              <a:t>（１）日本国の薬剤師免許を有し、薬剤師として優れた人格と見識を備えていること。</a:t>
            </a:r>
          </a:p>
          <a:p>
            <a:r>
              <a:rPr lang="ja-JP" altLang="en-US" sz="1400" dirty="0">
                <a:latin typeface="BIZ UDPゴシック" panose="020B0400000000000000" pitchFamily="50" charset="-128"/>
                <a:ea typeface="BIZ UDPゴシック" panose="020B0400000000000000" pitchFamily="50" charset="-128"/>
              </a:rPr>
              <a:t>（２）薬剤師としての実務経験を５年以上有すること。</a:t>
            </a:r>
          </a:p>
          <a:p>
            <a:r>
              <a:rPr lang="ja-JP" altLang="en-US" sz="1400" dirty="0">
                <a:latin typeface="BIZ UDPゴシック" panose="020B0400000000000000" pitchFamily="50" charset="-128"/>
                <a:ea typeface="BIZ UDPゴシック" panose="020B0400000000000000" pitchFamily="50" charset="-128"/>
              </a:rPr>
              <a:t>（３）</a:t>
            </a:r>
            <a:r>
              <a:rPr lang="ja-JP" altLang="en-US" sz="1400" strike="dblStrike" dirty="0">
                <a:latin typeface="BIZ UDPゴシック" panose="020B0400000000000000" pitchFamily="50" charset="-128"/>
                <a:ea typeface="BIZ UDPゴシック" panose="020B0400000000000000" pitchFamily="50" charset="-128"/>
              </a:rPr>
              <a:t>申請時において、引き続き５年以上継続して本学会会員であること。</a:t>
            </a:r>
          </a:p>
          <a:p>
            <a:r>
              <a:rPr lang="ja-JP" altLang="en-US" sz="1400" dirty="0">
                <a:latin typeface="BIZ UDPゴシック" panose="020B0400000000000000" pitchFamily="50" charset="-128"/>
                <a:ea typeface="BIZ UDPゴシック" panose="020B0400000000000000" pitchFamily="50" charset="-128"/>
              </a:rPr>
              <a:t>　　</a:t>
            </a:r>
            <a:r>
              <a:rPr lang="ja-JP" altLang="en-US" sz="1400" dirty="0">
                <a:solidFill>
                  <a:srgbClr val="0070C0"/>
                </a:solidFill>
                <a:latin typeface="BIZ UDPゴシック" panose="020B0400000000000000" pitchFamily="50" charset="-128"/>
                <a:ea typeface="BIZ UDPゴシック" panose="020B0400000000000000" pitchFamily="50" charset="-128"/>
              </a:rPr>
              <a:t>→申請時に本学会会員であれば良い。</a:t>
            </a:r>
            <a:endParaRPr lang="en-US" altLang="ja-JP" sz="1400" dirty="0">
              <a:solidFill>
                <a:srgbClr val="0070C0"/>
              </a:solidFill>
              <a:latin typeface="BIZ UDPゴシック" panose="020B0400000000000000" pitchFamily="50" charset="-128"/>
              <a:ea typeface="BIZ UDPゴシック" panose="020B0400000000000000" pitchFamily="50" charset="-128"/>
            </a:endParaRPr>
          </a:p>
          <a:p>
            <a:pPr marL="266700" indent="-266700"/>
            <a:r>
              <a:rPr lang="ja-JP" altLang="en-US" sz="1400" dirty="0">
                <a:latin typeface="BIZ UDPゴシック" panose="020B0400000000000000" pitchFamily="50" charset="-128"/>
                <a:ea typeface="BIZ UDPゴシック" panose="020B0400000000000000" pitchFamily="50" charset="-128"/>
              </a:rPr>
              <a:t>（４）「日本薬剤師研修センター研修認定薬剤師」、「日本病院薬剤師会日病薬病院薬学認定薬剤師」、「日本薬剤師会・生涯学習支援システム（</a:t>
            </a:r>
            <a:r>
              <a:rPr lang="en-US" altLang="ja-JP" sz="1400" dirty="0">
                <a:latin typeface="BIZ UDPゴシック" panose="020B0400000000000000" pitchFamily="50" charset="-128"/>
                <a:ea typeface="BIZ UDPゴシック" panose="020B0400000000000000" pitchFamily="50" charset="-128"/>
              </a:rPr>
              <a:t>JPALS</a:t>
            </a:r>
            <a:r>
              <a:rPr lang="ja-JP" altLang="en-US" sz="1400" dirty="0">
                <a:latin typeface="BIZ UDPゴシック" panose="020B0400000000000000" pitchFamily="50" charset="-128"/>
                <a:ea typeface="BIZ UDPゴシック" panose="020B0400000000000000" pitchFamily="50" charset="-128"/>
              </a:rPr>
              <a:t>）クリニカルラダー５以上」、その他本学会が認めた認定制度による認定薬剤師のいずれかの認定を受けていること。</a:t>
            </a:r>
          </a:p>
          <a:p>
            <a:pPr marL="266700" indent="-266700"/>
            <a:r>
              <a:rPr lang="ja-JP" altLang="en-US" sz="1400" strike="dblStrike" dirty="0">
                <a:latin typeface="BIZ UDPゴシック" panose="020B0400000000000000" pitchFamily="50" charset="-128"/>
                <a:ea typeface="BIZ UDPゴシック" panose="020B0400000000000000" pitchFamily="50" charset="-128"/>
              </a:rPr>
              <a:t>（５）本学会が認定する「地域薬学ケア専門薬剤師研修施設」において、本学会の定めた研修ガイドライン（カンファレンスへの参加を含む）に従って、地域薬学ケアに関する５年以上の研修歴を有すること。</a:t>
            </a:r>
            <a:r>
              <a:rPr lang="ja-JP" altLang="en-US" sz="1400" dirty="0">
                <a:solidFill>
                  <a:schemeClr val="bg1">
                    <a:lumMod val="50000"/>
                  </a:schemeClr>
                </a:solidFill>
                <a:latin typeface="BIZ UDPゴシック" panose="020B0400000000000000" pitchFamily="50" charset="-128"/>
                <a:ea typeface="BIZ UDPゴシック" panose="020B0400000000000000" pitchFamily="50" charset="-128"/>
              </a:rPr>
              <a:t>（暫定認定申請時は不要）</a:t>
            </a:r>
          </a:p>
          <a:p>
            <a:r>
              <a:rPr lang="ja-JP" altLang="en-US" sz="1400" dirty="0">
                <a:latin typeface="BIZ UDPゴシック" panose="020B0400000000000000" pitchFamily="50" charset="-128"/>
                <a:ea typeface="BIZ UDPゴシック" panose="020B0400000000000000" pitchFamily="50" charset="-128"/>
              </a:rPr>
              <a:t>（６）</a:t>
            </a:r>
            <a:r>
              <a:rPr lang="ja-JP" altLang="en-US" sz="1400" strike="dblStrike" dirty="0">
                <a:latin typeface="BIZ UDPゴシック" panose="020B0400000000000000" pitchFamily="50" charset="-128"/>
                <a:ea typeface="BIZ UDPゴシック" panose="020B0400000000000000" pitchFamily="50" charset="-128"/>
              </a:rPr>
              <a:t>別に定めるクレジットを５年で５０単位以上取得していること。</a:t>
            </a:r>
          </a:p>
          <a:p>
            <a:r>
              <a:rPr lang="ja-JP" altLang="en-US" sz="1400" dirty="0">
                <a:latin typeface="BIZ UDPゴシック" panose="020B0400000000000000" pitchFamily="50" charset="-128"/>
                <a:ea typeface="BIZ UDPゴシック" panose="020B0400000000000000" pitchFamily="50" charset="-128"/>
              </a:rPr>
              <a:t>　　</a:t>
            </a:r>
            <a:r>
              <a:rPr lang="ja-JP" altLang="en-US" sz="1400" dirty="0">
                <a:solidFill>
                  <a:srgbClr val="0070C0"/>
                </a:solidFill>
                <a:latin typeface="BIZ UDPゴシック" panose="020B0400000000000000" pitchFamily="50" charset="-128"/>
                <a:ea typeface="BIZ UDPゴシック" panose="020B0400000000000000" pitchFamily="50" charset="-128"/>
              </a:rPr>
              <a:t>→学会等参加・発表単位を、</a:t>
            </a:r>
            <a:r>
              <a:rPr lang="en-US" altLang="ja-JP" sz="1400" dirty="0">
                <a:solidFill>
                  <a:srgbClr val="0070C0"/>
                </a:solidFill>
                <a:latin typeface="BIZ UDPゴシック" panose="020B0400000000000000" pitchFamily="50" charset="-128"/>
                <a:ea typeface="BIZ UDPゴシック" panose="020B0400000000000000" pitchFamily="50" charset="-128"/>
              </a:rPr>
              <a:t>20</a:t>
            </a:r>
            <a:r>
              <a:rPr lang="ja-JP" altLang="en-US" sz="1400" dirty="0">
                <a:solidFill>
                  <a:srgbClr val="0070C0"/>
                </a:solidFill>
                <a:latin typeface="BIZ UDPゴシック" panose="020B0400000000000000" pitchFamily="50" charset="-128"/>
                <a:ea typeface="BIZ UDPゴシック" panose="020B0400000000000000" pitchFamily="50" charset="-128"/>
              </a:rPr>
              <a:t>単位以上取得していること。</a:t>
            </a:r>
            <a:r>
              <a:rPr lang="ja-JP" altLang="en-US" sz="1100" dirty="0">
                <a:solidFill>
                  <a:srgbClr val="FF0000"/>
                </a:solidFill>
                <a:latin typeface="BIZ UDPゴシック" panose="020B0400000000000000" pitchFamily="50" charset="-128"/>
                <a:ea typeface="BIZ UDPゴシック" panose="020B0400000000000000" pitchFamily="50" charset="-128"/>
              </a:rPr>
              <a:t>（→</a:t>
            </a:r>
            <a:r>
              <a:rPr lang="en-US" altLang="ja-JP" sz="1100" dirty="0">
                <a:solidFill>
                  <a:srgbClr val="FF0000"/>
                </a:solidFill>
                <a:latin typeface="BIZ UDPゴシック" panose="020B0400000000000000" pitchFamily="50" charset="-128"/>
                <a:ea typeface="BIZ UDPゴシック" panose="020B0400000000000000" pitchFamily="50" charset="-128"/>
              </a:rPr>
              <a:t>2020</a:t>
            </a:r>
            <a:r>
              <a:rPr lang="ja-JP" altLang="en-US" sz="1100" dirty="0">
                <a:solidFill>
                  <a:srgbClr val="FF0000"/>
                </a:solidFill>
                <a:latin typeface="BIZ UDPゴシック" panose="020B0400000000000000" pitchFamily="50" charset="-128"/>
                <a:ea typeface="BIZ UDPゴシック" panose="020B0400000000000000" pitchFamily="50" charset="-128"/>
              </a:rPr>
              <a:t>年は緩和措置あり）</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（７）専門薬剤師認定取得のための薬物療法集中講義に１回以上参加したこと。</a:t>
            </a:r>
            <a:r>
              <a:rPr lang="ja-JP" altLang="en-US" sz="1100" dirty="0">
                <a:solidFill>
                  <a:srgbClr val="FF0000"/>
                </a:solidFill>
                <a:latin typeface="BIZ UDPゴシック" panose="020B0400000000000000" pitchFamily="50" charset="-128"/>
                <a:ea typeface="BIZ UDPゴシック" panose="020B0400000000000000" pitchFamily="50" charset="-128"/>
              </a:rPr>
              <a:t>（→</a:t>
            </a:r>
            <a:r>
              <a:rPr lang="en-US" altLang="ja-JP" sz="1100" dirty="0">
                <a:solidFill>
                  <a:srgbClr val="FF0000"/>
                </a:solidFill>
                <a:latin typeface="BIZ UDPゴシック" panose="020B0400000000000000" pitchFamily="50" charset="-128"/>
                <a:ea typeface="BIZ UDPゴシック" panose="020B0400000000000000" pitchFamily="50" charset="-128"/>
              </a:rPr>
              <a:t>2020</a:t>
            </a:r>
            <a:r>
              <a:rPr lang="ja-JP" altLang="en-US" sz="1100" dirty="0">
                <a:solidFill>
                  <a:srgbClr val="FF0000"/>
                </a:solidFill>
                <a:latin typeface="BIZ UDPゴシック" panose="020B0400000000000000" pitchFamily="50" charset="-128"/>
                <a:ea typeface="BIZ UDPゴシック" panose="020B0400000000000000" pitchFamily="50" charset="-128"/>
              </a:rPr>
              <a:t>年は緩和措置あり）</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（８）本学会の年会に１回以上参加したこと</a:t>
            </a:r>
            <a:r>
              <a:rPr lang="ja-JP" altLang="en-US" sz="1100" dirty="0">
                <a:latin typeface="BIZ UDPゴシック" panose="020B0400000000000000" pitchFamily="50" charset="-128"/>
                <a:ea typeface="BIZ UDPゴシック" panose="020B0400000000000000" pitchFamily="50" charset="-128"/>
              </a:rPr>
              <a:t>。</a:t>
            </a:r>
            <a:r>
              <a:rPr lang="ja-JP" altLang="en-US" sz="1100" dirty="0">
                <a:solidFill>
                  <a:srgbClr val="FF0000"/>
                </a:solidFill>
                <a:latin typeface="BIZ UDPゴシック" panose="020B0400000000000000" pitchFamily="50" charset="-128"/>
                <a:ea typeface="BIZ UDPゴシック" panose="020B0400000000000000" pitchFamily="50" charset="-128"/>
              </a:rPr>
              <a:t> （→</a:t>
            </a:r>
            <a:r>
              <a:rPr lang="en-US" altLang="ja-JP" sz="1100" dirty="0">
                <a:solidFill>
                  <a:srgbClr val="FF0000"/>
                </a:solidFill>
                <a:latin typeface="BIZ UDPゴシック" panose="020B0400000000000000" pitchFamily="50" charset="-128"/>
                <a:ea typeface="BIZ UDPゴシック" panose="020B0400000000000000" pitchFamily="50" charset="-128"/>
              </a:rPr>
              <a:t>2020</a:t>
            </a:r>
            <a:r>
              <a:rPr lang="ja-JP" altLang="en-US" sz="1100" dirty="0">
                <a:solidFill>
                  <a:srgbClr val="FF0000"/>
                </a:solidFill>
                <a:latin typeface="BIZ UDPゴシック" panose="020B0400000000000000" pitchFamily="50" charset="-128"/>
                <a:ea typeface="BIZ UDPゴシック" panose="020B0400000000000000" pitchFamily="50" charset="-128"/>
              </a:rPr>
              <a:t>年は緩和措置あり）</a:t>
            </a:r>
            <a:endParaRPr lang="ja-JP" altLang="en-US" sz="1100" dirty="0">
              <a:latin typeface="BIZ UDPゴシック" panose="020B0400000000000000" pitchFamily="50" charset="-128"/>
              <a:ea typeface="BIZ UDPゴシック" panose="020B0400000000000000" pitchFamily="50" charset="-128"/>
            </a:endParaRPr>
          </a:p>
          <a:p>
            <a:pPr marL="266700" indent="-266700"/>
            <a:r>
              <a:rPr lang="ja-JP" altLang="en-US" sz="1400" strike="dblStrike" dirty="0">
                <a:latin typeface="BIZ UDPゴシック" panose="020B0400000000000000" pitchFamily="50" charset="-128"/>
                <a:ea typeface="BIZ UDPゴシック" panose="020B0400000000000000" pitchFamily="50" charset="-128"/>
              </a:rPr>
              <a:t>（９）自ら実施した５年の薬学的管理を行った症例報告５０症例（４領域以上の疾患）を提出すること。</a:t>
            </a:r>
            <a:r>
              <a:rPr lang="ja-JP" altLang="en-US" sz="1400" dirty="0">
                <a:solidFill>
                  <a:schemeClr val="bg1">
                    <a:lumMod val="50000"/>
                  </a:schemeClr>
                </a:solidFill>
                <a:latin typeface="BIZ UDPゴシック" panose="020B0400000000000000" pitchFamily="50" charset="-128"/>
                <a:ea typeface="BIZ UDPゴシック" panose="020B0400000000000000" pitchFamily="50" charset="-128"/>
              </a:rPr>
              <a:t>（暫定認定申請時は不要）</a:t>
            </a:r>
          </a:p>
          <a:p>
            <a:r>
              <a:rPr lang="ja-JP" altLang="en-US" sz="1400" dirty="0">
                <a:latin typeface="BIZ UDPゴシック" panose="020B0400000000000000" pitchFamily="50" charset="-128"/>
                <a:ea typeface="BIZ UDPゴシック" panose="020B0400000000000000" pitchFamily="50" charset="-128"/>
              </a:rPr>
              <a:t>（１０）</a:t>
            </a:r>
            <a:r>
              <a:rPr lang="ja-JP" altLang="en-US" sz="1400" strike="dblStrike" dirty="0">
                <a:latin typeface="BIZ UDPゴシック" panose="020B0400000000000000" pitchFamily="50" charset="-128"/>
                <a:ea typeface="BIZ UDPゴシック" panose="020B0400000000000000" pitchFamily="50" charset="-128"/>
              </a:rPr>
              <a:t>以下の研究活動のうち、発表あるいは論文の条件のどちらか一方を満たすこと。</a:t>
            </a:r>
          </a:p>
          <a:p>
            <a:pPr marL="982663" indent="-715963"/>
            <a:r>
              <a:rPr lang="ja-JP" altLang="en-US" sz="1400" strike="dblStrike" dirty="0">
                <a:latin typeface="BIZ UDPゴシック" panose="020B0400000000000000" pitchFamily="50" charset="-128"/>
                <a:ea typeface="BIZ UDPゴシック" panose="020B0400000000000000" pitchFamily="50" charset="-128"/>
              </a:rPr>
              <a:t>学会発表：医療薬学に関する全国学会あるいは国際学会での発表が２回以上あること。本学会が主催する年会において本人が筆頭発表者となった発表を含んでいること。</a:t>
            </a:r>
          </a:p>
          <a:p>
            <a:pPr marL="361950" indent="-95250"/>
            <a:r>
              <a:rPr lang="ja-JP" altLang="en-US" sz="1400" strike="dblStrike" dirty="0">
                <a:latin typeface="BIZ UDPゴシック" panose="020B0400000000000000" pitchFamily="50" charset="-128"/>
                <a:ea typeface="BIZ UDPゴシック" panose="020B0400000000000000" pitchFamily="50" charset="-128"/>
              </a:rPr>
              <a:t>論文：本人が筆頭著者である医療薬学に関する学術論文を１報以上有すること。学術論文は、国際的あるいは全国的学会誌・学術雑誌に複数査読制による審査を経て掲載された医療薬学に関する学術論文あるいは症例報告であること（編集委員以外の複数の専門家による査読を経ていない論文は、本条の対象外）。</a:t>
            </a:r>
            <a:endParaRPr lang="en-US" altLang="ja-JP" sz="1400" strike="dblStrike"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ja-JP" altLang="en-US" sz="1400" dirty="0">
                <a:solidFill>
                  <a:srgbClr val="0070C0"/>
                </a:solidFill>
                <a:latin typeface="BIZ UDPゴシック" panose="020B0400000000000000" pitchFamily="50" charset="-128"/>
                <a:ea typeface="BIZ UDPゴシック" panose="020B0400000000000000" pitchFamily="50" charset="-128"/>
              </a:rPr>
              <a:t>→学会発表（筆頭）が</a:t>
            </a:r>
            <a:r>
              <a:rPr lang="en-US" altLang="ja-JP" sz="1400" dirty="0">
                <a:solidFill>
                  <a:srgbClr val="0070C0"/>
                </a:solidFill>
                <a:latin typeface="BIZ UDPゴシック" panose="020B0400000000000000" pitchFamily="50" charset="-128"/>
                <a:ea typeface="BIZ UDPゴシック" panose="020B0400000000000000" pitchFamily="50" charset="-128"/>
              </a:rPr>
              <a:t>1</a:t>
            </a:r>
            <a:r>
              <a:rPr lang="ja-JP" altLang="en-US" sz="1400" dirty="0">
                <a:solidFill>
                  <a:srgbClr val="0070C0"/>
                </a:solidFill>
                <a:latin typeface="BIZ UDPゴシック" panose="020B0400000000000000" pitchFamily="50" charset="-128"/>
                <a:ea typeface="BIZ UDPゴシック" panose="020B0400000000000000" pitchFamily="50" charset="-128"/>
              </a:rPr>
              <a:t>回、もしくは論文（筆頭）が</a:t>
            </a:r>
            <a:r>
              <a:rPr lang="en-US" altLang="ja-JP" sz="1400" dirty="0">
                <a:solidFill>
                  <a:srgbClr val="0070C0"/>
                </a:solidFill>
                <a:latin typeface="BIZ UDPゴシック" panose="020B0400000000000000" pitchFamily="50" charset="-128"/>
                <a:ea typeface="BIZ UDPゴシック" panose="020B0400000000000000" pitchFamily="50" charset="-128"/>
              </a:rPr>
              <a:t>1</a:t>
            </a:r>
            <a:r>
              <a:rPr lang="ja-JP" altLang="en-US" sz="1400" dirty="0">
                <a:solidFill>
                  <a:srgbClr val="0070C0"/>
                </a:solidFill>
                <a:latin typeface="BIZ UDPゴシック" panose="020B0400000000000000" pitchFamily="50" charset="-128"/>
                <a:ea typeface="BIZ UDPゴシック" panose="020B0400000000000000" pitchFamily="50" charset="-128"/>
              </a:rPr>
              <a:t>報あればよい。</a:t>
            </a:r>
            <a:r>
              <a:rPr lang="ja-JP" altLang="en-US" sz="1100" dirty="0">
                <a:solidFill>
                  <a:srgbClr val="FF0000"/>
                </a:solidFill>
                <a:latin typeface="BIZ UDPゴシック" panose="020B0400000000000000" pitchFamily="50" charset="-128"/>
                <a:ea typeface="BIZ UDPゴシック" panose="020B0400000000000000" pitchFamily="50" charset="-128"/>
              </a:rPr>
              <a:t>（→</a:t>
            </a:r>
            <a:r>
              <a:rPr lang="en-US" altLang="ja-JP" sz="1100" dirty="0">
                <a:solidFill>
                  <a:srgbClr val="FF0000"/>
                </a:solidFill>
                <a:latin typeface="BIZ UDPゴシック" panose="020B0400000000000000" pitchFamily="50" charset="-128"/>
                <a:ea typeface="BIZ UDPゴシック" panose="020B0400000000000000" pitchFamily="50" charset="-128"/>
              </a:rPr>
              <a:t>2020</a:t>
            </a:r>
            <a:r>
              <a:rPr lang="ja-JP" altLang="en-US" sz="1100" dirty="0">
                <a:solidFill>
                  <a:srgbClr val="FF0000"/>
                </a:solidFill>
                <a:latin typeface="BIZ UDPゴシック" panose="020B0400000000000000" pitchFamily="50" charset="-128"/>
                <a:ea typeface="BIZ UDPゴシック" panose="020B0400000000000000" pitchFamily="50" charset="-128"/>
              </a:rPr>
              <a:t>年は緩和措置あり）</a:t>
            </a:r>
            <a:endParaRPr lang="en-US" altLang="ja-JP" sz="1100" dirty="0">
              <a:solidFill>
                <a:srgbClr val="FF0000"/>
              </a:solidFill>
              <a:latin typeface="BIZ UDPゴシック" panose="020B0400000000000000" pitchFamily="50" charset="-128"/>
              <a:ea typeface="BIZ UDPゴシック" panose="020B0400000000000000" pitchFamily="50" charset="-128"/>
            </a:endParaRPr>
          </a:p>
          <a:p>
            <a:r>
              <a:rPr lang="ja-JP" altLang="en-US" sz="1400" strike="dblStrike" dirty="0">
                <a:latin typeface="BIZ UDPゴシック" panose="020B0400000000000000" pitchFamily="50" charset="-128"/>
                <a:ea typeface="BIZ UDPゴシック" panose="020B0400000000000000" pitchFamily="50" charset="-128"/>
              </a:rPr>
              <a:t>（１１）本学会が実施する専門薬剤師認定試験に合格すること。</a:t>
            </a:r>
            <a:r>
              <a:rPr lang="ja-JP" altLang="en-US" sz="1400" strike="dblStrike" dirty="0">
                <a:solidFill>
                  <a:schemeClr val="bg1">
                    <a:lumMod val="50000"/>
                  </a:schemeClr>
                </a:solidFill>
                <a:latin typeface="BIZ UDPゴシック" panose="020B0400000000000000" pitchFamily="50" charset="-128"/>
                <a:ea typeface="BIZ UDPゴシック" panose="020B0400000000000000" pitchFamily="50" charset="-128"/>
              </a:rPr>
              <a:t> </a:t>
            </a:r>
            <a:r>
              <a:rPr lang="ja-JP" altLang="en-US" sz="1400" dirty="0">
                <a:solidFill>
                  <a:schemeClr val="bg1">
                    <a:lumMod val="50000"/>
                  </a:schemeClr>
                </a:solidFill>
                <a:latin typeface="BIZ UDPゴシック" panose="020B0400000000000000" pitchFamily="50" charset="-128"/>
                <a:ea typeface="BIZ UDPゴシック" panose="020B0400000000000000" pitchFamily="50" charset="-128"/>
              </a:rPr>
              <a:t>（暫定認定申請時は不要）</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7615886" y="689831"/>
            <a:ext cx="1528114"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［規程　第</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条の</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［細則　第</a:t>
            </a:r>
            <a:r>
              <a:rPr kumimoji="1" lang="en-US" altLang="ja-JP" sz="1050" dirty="0">
                <a:solidFill>
                  <a:prstClr val="black"/>
                </a:solidFill>
                <a:latin typeface="BIZ UDPゴシック" panose="020B0400000000000000" pitchFamily="50" charset="-128"/>
                <a:ea typeface="BIZ UDPゴシック" panose="020B0400000000000000" pitchFamily="50" charset="-128"/>
              </a:rPr>
              <a:t>13</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条］</a:t>
            </a:r>
          </a:p>
        </p:txBody>
      </p:sp>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7</a:t>
            </a:fld>
            <a:endParaRPr kumimoji="1" lang="ja-JP" altLang="en-US" dirty="0"/>
          </a:p>
        </p:txBody>
      </p:sp>
    </p:spTree>
    <p:extLst>
      <p:ext uri="{BB962C8B-B14F-4D97-AF65-F5344CB8AC3E}">
        <p14:creationId xmlns:p14="http://schemas.microsoft.com/office/powerpoint/2010/main" val="31858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①　認定要件の確認</a:t>
            </a:r>
            <a:endParaRPr kumimoji="1" lang="en-US" altLang="ja-JP" dirty="0">
              <a:solidFill>
                <a:schemeClr val="tx1"/>
              </a:solidFill>
              <a:latin typeface="HG創英角ﾎﾟｯﾌﾟ体" panose="040B0A09000000000000" pitchFamily="49" charset="-128"/>
              <a:ea typeface="HG創英角ﾎﾟｯﾌﾟ体" panose="040B0A09000000000000" pitchFamily="49" charset="-128"/>
            </a:endParaRPr>
          </a:p>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　　</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-2</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）勤務している薬局の</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連携施設（薬局）</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の要件の適否</a:t>
            </a:r>
          </a:p>
        </p:txBody>
      </p:sp>
      <p:sp>
        <p:nvSpPr>
          <p:cNvPr id="8" name="テキスト ボックス 7">
            <a:extLst>
              <a:ext uri="{FF2B5EF4-FFF2-40B4-BE49-F238E27FC236}">
                <a16:creationId xmlns:a16="http://schemas.microsoft.com/office/drawing/2014/main" xmlns="" id="{A02496CC-F58C-47C2-BB0D-958546D08DEC}"/>
              </a:ext>
            </a:extLst>
          </p:cNvPr>
          <p:cNvSpPr txBox="1"/>
          <p:nvPr/>
        </p:nvSpPr>
        <p:spPr>
          <a:xfrm>
            <a:off x="251668" y="2173857"/>
            <a:ext cx="4843471" cy="377958"/>
          </a:xfrm>
          <a:prstGeom prst="rect">
            <a:avLst/>
          </a:prstGeom>
          <a:solidFill>
            <a:schemeClr val="accent6">
              <a:lumMod val="40000"/>
              <a:lumOff val="6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連携施設（薬局）の要件</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a:t>
            </a:r>
            <a:r>
              <a:rPr kumimoji="1" lang="en-US" altLang="ja-JP" dirty="0">
                <a:latin typeface="HG創英角ﾎﾟｯﾌﾟ体" panose="040B0A09000000000000" pitchFamily="49" charset="-128"/>
                <a:ea typeface="HG創英角ﾎﾟｯﾌﾟ体" panose="040B0A09000000000000" pitchFamily="49" charset="-128"/>
              </a:rPr>
              <a:t>1</a:t>
            </a:r>
            <a:r>
              <a:rPr kumimoji="1" lang="ja-JP" altLang="en-US" dirty="0">
                <a:latin typeface="HG創英角ﾎﾟｯﾌﾟ体" panose="040B0A09000000000000" pitchFamily="49" charset="-128"/>
                <a:ea typeface="HG創英角ﾎﾟｯﾌﾟ体" panose="040B0A09000000000000" pitchFamily="49" charset="-128"/>
              </a:rPr>
              <a:t>）</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9" name="テキスト ボックス 8">
            <a:extLst>
              <a:ext uri="{FF2B5EF4-FFF2-40B4-BE49-F238E27FC236}">
                <a16:creationId xmlns:a16="http://schemas.microsoft.com/office/drawing/2014/main" xmlns="" id="{5EDD8171-5151-4540-BB00-1C7BF2D9D6C6}"/>
              </a:ext>
            </a:extLst>
          </p:cNvPr>
          <p:cNvSpPr txBox="1"/>
          <p:nvPr/>
        </p:nvSpPr>
        <p:spPr>
          <a:xfrm>
            <a:off x="251668" y="2506367"/>
            <a:ext cx="8081421" cy="4290918"/>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　</a:t>
            </a:r>
            <a:r>
              <a:rPr kumimoji="1" lang="ja-JP" altLang="en-US" sz="1600" dirty="0">
                <a:solidFill>
                  <a:srgbClr val="FF0000"/>
                </a:solidFill>
                <a:latin typeface="BIZ UDPゴシック" panose="020B0400000000000000" pitchFamily="50" charset="-128"/>
                <a:ea typeface="BIZ UDPゴシック" panose="020B0400000000000000" pitchFamily="50" charset="-128"/>
              </a:rPr>
              <a:t>以下の</a:t>
            </a:r>
            <a:r>
              <a:rPr kumimoji="1" lang="en-US" altLang="ja-JP" sz="1600" dirty="0">
                <a:solidFill>
                  <a:srgbClr val="FF0000"/>
                </a:solidFill>
                <a:latin typeface="BIZ UDPゴシック" panose="020B0400000000000000" pitchFamily="50" charset="-128"/>
                <a:ea typeface="BIZ UDPゴシック" panose="020B0400000000000000" pitchFamily="50" charset="-128"/>
              </a:rPr>
              <a:t>1</a:t>
            </a:r>
            <a:r>
              <a:rPr kumimoji="1" lang="ja-JP" altLang="en-US" sz="1600" dirty="0">
                <a:solidFill>
                  <a:srgbClr val="FF0000"/>
                </a:solidFill>
                <a:latin typeface="BIZ UDPゴシック" panose="020B0400000000000000" pitchFamily="50" charset="-128"/>
                <a:ea typeface="BIZ UDPゴシック" panose="020B0400000000000000" pitchFamily="50" charset="-128"/>
              </a:rPr>
              <a:t>～</a:t>
            </a:r>
            <a:r>
              <a:rPr kumimoji="1" lang="en-US" altLang="ja-JP" sz="1600" dirty="0">
                <a:solidFill>
                  <a:srgbClr val="FF0000"/>
                </a:solidFill>
                <a:latin typeface="BIZ UDPゴシック" panose="020B0400000000000000" pitchFamily="50" charset="-128"/>
                <a:ea typeface="BIZ UDPゴシック" panose="020B0400000000000000" pitchFamily="50" charset="-128"/>
              </a:rPr>
              <a:t>5</a:t>
            </a:r>
            <a:r>
              <a:rPr kumimoji="1" lang="ja-JP" altLang="en-US" sz="1600" dirty="0">
                <a:solidFill>
                  <a:srgbClr val="FF0000"/>
                </a:solidFill>
                <a:latin typeface="BIZ UDPゴシック" panose="020B0400000000000000" pitchFamily="50" charset="-128"/>
                <a:ea typeface="BIZ UDPゴシック" panose="020B0400000000000000" pitchFamily="50" charset="-128"/>
              </a:rPr>
              <a:t>すべての要件と、</a:t>
            </a:r>
            <a:r>
              <a:rPr kumimoji="1" lang="en-US" altLang="ja-JP" sz="1600" dirty="0">
                <a:solidFill>
                  <a:srgbClr val="FF0000"/>
                </a:solidFill>
                <a:latin typeface="BIZ UDPゴシック" panose="020B0400000000000000" pitchFamily="50" charset="-128"/>
                <a:ea typeface="BIZ UDPゴシック" panose="020B0400000000000000" pitchFamily="50" charset="-128"/>
              </a:rPr>
              <a:t>6</a:t>
            </a:r>
            <a:r>
              <a:rPr kumimoji="1" lang="ja-JP" altLang="en-US" sz="1600" dirty="0">
                <a:solidFill>
                  <a:srgbClr val="FF0000"/>
                </a:solidFill>
                <a:latin typeface="BIZ UDPゴシック" panose="020B0400000000000000" pitchFamily="50" charset="-128"/>
                <a:ea typeface="BIZ UDPゴシック" panose="020B0400000000000000" pitchFamily="50" charset="-128"/>
              </a:rPr>
              <a:t>～</a:t>
            </a:r>
            <a:r>
              <a:rPr kumimoji="1" lang="en-US" altLang="ja-JP" sz="1600" dirty="0">
                <a:solidFill>
                  <a:srgbClr val="FF0000"/>
                </a:solidFill>
                <a:latin typeface="BIZ UDPゴシック" panose="020B0400000000000000" pitchFamily="50" charset="-128"/>
                <a:ea typeface="BIZ UDPゴシック" panose="020B0400000000000000" pitchFamily="50" charset="-128"/>
              </a:rPr>
              <a:t>13</a:t>
            </a:r>
            <a:r>
              <a:rPr kumimoji="1" lang="ja-JP" altLang="en-US" sz="1600" dirty="0">
                <a:solidFill>
                  <a:srgbClr val="FF0000"/>
                </a:solidFill>
                <a:latin typeface="BIZ UDPゴシック" panose="020B0400000000000000" pitchFamily="50" charset="-128"/>
                <a:ea typeface="BIZ UDPゴシック" panose="020B0400000000000000" pitchFamily="50" charset="-128"/>
              </a:rPr>
              <a:t>のうち</a:t>
            </a:r>
            <a:r>
              <a:rPr kumimoji="1" lang="en-US" altLang="ja-JP" sz="1600" dirty="0">
                <a:solidFill>
                  <a:srgbClr val="FF0000"/>
                </a:solidFill>
                <a:latin typeface="BIZ UDPゴシック" panose="020B0400000000000000" pitchFamily="50" charset="-128"/>
                <a:ea typeface="BIZ UDPゴシック" panose="020B0400000000000000" pitchFamily="50" charset="-128"/>
              </a:rPr>
              <a:t>4</a:t>
            </a:r>
            <a:r>
              <a:rPr kumimoji="1" lang="ja-JP" altLang="en-US" sz="1600" dirty="0">
                <a:solidFill>
                  <a:srgbClr val="FF0000"/>
                </a:solidFill>
                <a:latin typeface="BIZ UDPゴシック" panose="020B0400000000000000" pitchFamily="50" charset="-128"/>
                <a:ea typeface="BIZ UDPゴシック" panose="020B0400000000000000" pitchFamily="50" charset="-128"/>
              </a:rPr>
              <a:t>つ以上の要件を満たすこと。</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pPr marL="342900" indent="-342900">
              <a:lnSpc>
                <a:spcPts val="1700"/>
              </a:lnSpc>
              <a:buFont typeface="+mj-lt"/>
              <a:buAutoNum type="arabicPeriod"/>
            </a:pPr>
            <a:r>
              <a:rPr kumimoji="1" lang="ja-JP" altLang="en-US" sz="1400" dirty="0">
                <a:latin typeface="BIZ UDPゴシック" panose="020B0400000000000000" pitchFamily="50" charset="-128"/>
                <a:ea typeface="BIZ UDPゴシック" panose="020B0400000000000000" pitchFamily="50" charset="-128"/>
              </a:rPr>
              <a:t>日本医療薬学会の地域薬学ケア指導薬剤師、薬物療法指導薬剤師、がん指導薬剤師、医療薬学指導薬剤師、</a:t>
            </a:r>
            <a:r>
              <a:rPr kumimoji="1" lang="ja-JP" altLang="en-US" sz="1400" u="sng" dirty="0">
                <a:latin typeface="BIZ UDPゴシック" panose="020B0400000000000000" pitchFamily="50" charset="-128"/>
                <a:ea typeface="BIZ UDPゴシック" panose="020B0400000000000000" pitchFamily="50" charset="-128"/>
              </a:rPr>
              <a:t>地域薬学ケア専門薬剤師</a:t>
            </a:r>
            <a:r>
              <a:rPr kumimoji="1" lang="ja-JP" altLang="en-US" sz="1400" u="sng" dirty="0">
                <a:solidFill>
                  <a:srgbClr val="FF0000"/>
                </a:solidFill>
                <a:latin typeface="BIZ UDPゴシック" panose="020B0400000000000000" pitchFamily="50" charset="-128"/>
                <a:ea typeface="BIZ UDPゴシック" panose="020B0400000000000000" pitchFamily="50" charset="-128"/>
              </a:rPr>
              <a:t>（暫定認定含む）</a:t>
            </a:r>
            <a:r>
              <a:rPr kumimoji="1" lang="ja-JP" altLang="en-US" sz="1400" dirty="0">
                <a:latin typeface="BIZ UDPゴシック" panose="020B0400000000000000" pitchFamily="50" charset="-128"/>
                <a:ea typeface="BIZ UDPゴシック" panose="020B0400000000000000" pitchFamily="50" charset="-128"/>
              </a:rPr>
              <a:t>、薬物療法専門薬剤師、がん専門薬剤師、医療薬学専門薬剤師、または下記①～④の資格を満たしている薬剤師のいずれか </a:t>
            </a:r>
            <a:r>
              <a:rPr kumimoji="1" lang="en-US" altLang="ja-JP" sz="1400" dirty="0">
                <a:latin typeface="BIZ UDPゴシック" panose="020B0400000000000000" pitchFamily="50" charset="-128"/>
                <a:ea typeface="BIZ UDPゴシック" panose="020B0400000000000000" pitchFamily="50" charset="-128"/>
              </a:rPr>
              <a:t>1 </a:t>
            </a:r>
            <a:r>
              <a:rPr kumimoji="1" lang="ja-JP" altLang="en-US" sz="1400" dirty="0">
                <a:latin typeface="BIZ UDPゴシック" panose="020B0400000000000000" pitchFamily="50" charset="-128"/>
                <a:ea typeface="BIZ UDPゴシック" panose="020B0400000000000000" pitchFamily="50" charset="-128"/>
              </a:rPr>
              <a:t>名以上が常勤として勤務していること。</a:t>
            </a:r>
          </a:p>
          <a:p>
            <a:pPr marL="360000" indent="-172800">
              <a:lnSpc>
                <a:spcPts val="1700"/>
              </a:lnSpc>
              <a:buFont typeface="+mj-ea"/>
              <a:buAutoNum type="circleNumDbPlain"/>
            </a:pPr>
            <a:r>
              <a:rPr kumimoji="1" lang="ja-JP" altLang="en-US" sz="1200" dirty="0">
                <a:latin typeface="BIZ UDPゴシック" panose="020B0400000000000000" pitchFamily="50" charset="-128"/>
                <a:ea typeface="BIZ UDPゴシック" panose="020B0400000000000000" pitchFamily="50" charset="-128"/>
              </a:rPr>
              <a:t>日本医療薬学会会員であること。</a:t>
            </a:r>
          </a:p>
          <a:p>
            <a:pPr marL="360000" indent="-172800">
              <a:lnSpc>
                <a:spcPts val="1700"/>
              </a:lnSpc>
              <a:buFont typeface="+mj-ea"/>
              <a:buAutoNum type="circleNumDbPlain"/>
            </a:pPr>
            <a:r>
              <a:rPr kumimoji="1" lang="ja-JP" altLang="en-US" sz="1200" dirty="0">
                <a:latin typeface="BIZ UDPゴシック" panose="020B0400000000000000" pitchFamily="50" charset="-128"/>
                <a:ea typeface="BIZ UDPゴシック" panose="020B0400000000000000" pitchFamily="50" charset="-128"/>
              </a:rPr>
              <a:t>日本薬剤師研修センター研修認定薬剤師、日本病院薬剤師会 日病薬 病院薬学認定薬剤師、日本薬剤師会生涯学習支援システム（ </a:t>
            </a:r>
            <a:r>
              <a:rPr kumimoji="1" lang="en-US" altLang="ja-JP" sz="1200" dirty="0">
                <a:latin typeface="BIZ UDPゴシック" panose="020B0400000000000000" pitchFamily="50" charset="-128"/>
                <a:ea typeface="BIZ UDPゴシック" panose="020B0400000000000000" pitchFamily="50" charset="-128"/>
              </a:rPr>
              <a:t>JPALS </a:t>
            </a:r>
            <a:r>
              <a:rPr kumimoji="1" lang="ja-JP" altLang="en-US" sz="1200" dirty="0">
                <a:latin typeface="BIZ UDPゴシック" panose="020B0400000000000000" pitchFamily="50" charset="-128"/>
                <a:ea typeface="BIZ UDPゴシック" panose="020B0400000000000000" pitchFamily="50" charset="-128"/>
              </a:rPr>
              <a:t>）クリニカルラダー５以上、その他本学会が 認めた認定制度による認定薬剤師のいずれかの認定を受けていること。</a:t>
            </a:r>
          </a:p>
          <a:p>
            <a:pPr marL="360000" indent="-172800">
              <a:lnSpc>
                <a:spcPts val="1700"/>
              </a:lnSpc>
              <a:buFont typeface="+mj-ea"/>
              <a:buAutoNum type="circleNumDbPlain"/>
            </a:pPr>
            <a:r>
              <a:rPr kumimoji="1" lang="ja-JP" altLang="en-US" sz="1200" dirty="0">
                <a:latin typeface="BIZ UDPゴシック" panose="020B0400000000000000" pitchFamily="50" charset="-128"/>
                <a:ea typeface="BIZ UDPゴシック" panose="020B0400000000000000" pitchFamily="50" charset="-128"/>
              </a:rPr>
              <a:t>日本薬剤師研修センター主催の薬剤師生涯学習達成度確認試験に合格していること。</a:t>
            </a:r>
          </a:p>
          <a:p>
            <a:pPr marL="360000" indent="-172800">
              <a:lnSpc>
                <a:spcPts val="1700"/>
              </a:lnSpc>
              <a:buFont typeface="+mj-ea"/>
              <a:buAutoNum type="circleNumDbPlain"/>
            </a:pPr>
            <a:r>
              <a:rPr kumimoji="1" lang="ja-JP" altLang="en-US" sz="1200" dirty="0">
                <a:latin typeface="BIZ UDPゴシック" panose="020B0400000000000000" pitchFamily="50" charset="-128"/>
                <a:ea typeface="BIZ UDPゴシック" panose="020B0400000000000000" pitchFamily="50" charset="-128"/>
              </a:rPr>
              <a:t>規程第４条の２（１０）に相当する研究業績を有すること。</a:t>
            </a:r>
          </a:p>
          <a:p>
            <a:pPr marL="342900" indent="-342900">
              <a:lnSpc>
                <a:spcPts val="1700"/>
              </a:lnSpc>
              <a:buFont typeface="+mj-lt"/>
              <a:buAutoNum type="arabicPeriod" startAt="2"/>
            </a:pPr>
            <a:r>
              <a:rPr kumimoji="1" lang="ja-JP" altLang="en-US" sz="1400" dirty="0">
                <a:latin typeface="BIZ UDPゴシック" panose="020B0400000000000000" pitchFamily="50" charset="-128"/>
                <a:ea typeface="BIZ UDPゴシック" panose="020B0400000000000000" pitchFamily="50" charset="-128"/>
              </a:rPr>
              <a:t>基幹施設に所属する日本医療薬学会の地域薬学ケア指導薬剤師、薬物療法指導薬剤師、医療薬学指導薬剤師、がん指導薬剤師のいずれかによる研修ガイドラインに沿った継続的な指導の受入ができる体制を有していること。または、基幹施設での研修に参加できる体制を有していること。</a:t>
            </a:r>
          </a:p>
          <a:p>
            <a:pPr marL="342900" indent="-342900">
              <a:lnSpc>
                <a:spcPts val="1700"/>
              </a:lnSpc>
              <a:buFont typeface="+mj-lt"/>
              <a:buAutoNum type="arabicPeriod" startAt="3"/>
            </a:pPr>
            <a:r>
              <a:rPr kumimoji="1" lang="ja-JP" altLang="en-US" sz="1400" dirty="0">
                <a:latin typeface="BIZ UDPゴシック" panose="020B0400000000000000" pitchFamily="50" charset="-128"/>
                <a:ea typeface="BIZ UDPゴシック" panose="020B0400000000000000" pitchFamily="50" charset="-128"/>
              </a:rPr>
              <a:t>４領域以上の疾患患者に対する調剤業務の実施及び要指導医薬品・一般用医薬品による自己治療の支援を実施していること。</a:t>
            </a:r>
          </a:p>
          <a:p>
            <a:pPr marL="342900" indent="-342900">
              <a:lnSpc>
                <a:spcPts val="1700"/>
              </a:lnSpc>
              <a:buFont typeface="+mj-lt"/>
              <a:buAutoNum type="arabicPeriod" startAt="4"/>
            </a:pPr>
            <a:r>
              <a:rPr kumimoji="1" lang="ja-JP" altLang="en-US" sz="1400" dirty="0">
                <a:latin typeface="BIZ UDPゴシック" panose="020B0400000000000000" pitchFamily="50" charset="-128"/>
                <a:ea typeface="BIZ UDPゴシック" panose="020B0400000000000000" pitchFamily="50" charset="-128"/>
              </a:rPr>
              <a:t>月に２回以上の患者薬学管理に関する検討会を実施していること。</a:t>
            </a:r>
          </a:p>
          <a:p>
            <a:pPr marL="342900" indent="-342900">
              <a:lnSpc>
                <a:spcPts val="1700"/>
              </a:lnSpc>
              <a:buFont typeface="+mj-lt"/>
              <a:buAutoNum type="arabicPeriod" startAt="4"/>
            </a:pPr>
            <a:r>
              <a:rPr kumimoji="1" lang="ja-JP" altLang="en-US" sz="1400" dirty="0">
                <a:latin typeface="BIZ UDPゴシック" panose="020B0400000000000000" pitchFamily="50" charset="-128"/>
                <a:ea typeface="BIZ UDPゴシック" panose="020B0400000000000000" pitchFamily="50" charset="-128"/>
              </a:rPr>
              <a:t>高度管理医療機器販売業の許可を有していること。</a:t>
            </a:r>
          </a:p>
        </p:txBody>
      </p:sp>
      <p:sp>
        <p:nvSpPr>
          <p:cNvPr id="10" name="吹き出し: 角を丸めた四角形 9">
            <a:extLst>
              <a:ext uri="{FF2B5EF4-FFF2-40B4-BE49-F238E27FC236}">
                <a16:creationId xmlns:a16="http://schemas.microsoft.com/office/drawing/2014/main" xmlns="" id="{34D72E36-0D9E-4DA4-992A-23FCBF0FE77F}"/>
              </a:ext>
            </a:extLst>
          </p:cNvPr>
          <p:cNvSpPr/>
          <p:nvPr/>
        </p:nvSpPr>
        <p:spPr>
          <a:xfrm>
            <a:off x="8481609" y="4493536"/>
            <a:ext cx="662391" cy="498663"/>
          </a:xfrm>
          <a:prstGeom prst="wedgeRoundRectCallout">
            <a:avLst>
              <a:gd name="adj1" fmla="val -59675"/>
              <a:gd name="adj2" fmla="val 17187"/>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必須</a:t>
            </a:r>
          </a:p>
        </p:txBody>
      </p:sp>
      <p:sp>
        <p:nvSpPr>
          <p:cNvPr id="11" name="右大かっこ 10">
            <a:extLst>
              <a:ext uri="{FF2B5EF4-FFF2-40B4-BE49-F238E27FC236}">
                <a16:creationId xmlns:a16="http://schemas.microsoft.com/office/drawing/2014/main" xmlns="" id="{3134429F-AB6D-49A6-843F-2D7984D47146}"/>
              </a:ext>
            </a:extLst>
          </p:cNvPr>
          <p:cNvSpPr/>
          <p:nvPr/>
        </p:nvSpPr>
        <p:spPr>
          <a:xfrm>
            <a:off x="8333089" y="3096883"/>
            <a:ext cx="93689" cy="3700402"/>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Picture 2" descr="チェックボックスのイラスト | かわいいフリー素材集 いらすと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139" y="2099385"/>
            <a:ext cx="570923" cy="45243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p:txBody>
          <a:bodyPr/>
          <a:lstStyle/>
          <a:p>
            <a:fld id="{6B0ED911-6CF1-4C36-BE44-F362D8581048}" type="slidenum">
              <a:rPr kumimoji="1" lang="ja-JP" altLang="en-US" smtClean="0"/>
              <a:t>8</a:t>
            </a:fld>
            <a:endParaRPr kumimoji="1" lang="ja-JP" altLang="en-US"/>
          </a:p>
        </p:txBody>
      </p:sp>
      <p:sp>
        <p:nvSpPr>
          <p:cNvPr id="13" name="テキスト ボックス 12"/>
          <p:cNvSpPr txBox="1"/>
          <p:nvPr/>
        </p:nvSpPr>
        <p:spPr>
          <a:xfrm>
            <a:off x="3818017" y="2252451"/>
            <a:ext cx="1224951"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［規程　第</a:t>
            </a:r>
            <a:r>
              <a:rPr kumimoji="1" lang="en-US" altLang="ja-JP" sz="1050" dirty="0">
                <a:latin typeface="BIZ UDPゴシック" panose="020B0400000000000000" pitchFamily="50" charset="-128"/>
                <a:ea typeface="BIZ UDPゴシック" panose="020B0400000000000000" pitchFamily="50" charset="-128"/>
              </a:rPr>
              <a:t>6</a:t>
            </a:r>
            <a:r>
              <a:rPr kumimoji="1" lang="ja-JP" altLang="en-US" sz="1050" dirty="0">
                <a:latin typeface="BIZ UDPゴシック" panose="020B0400000000000000" pitchFamily="50" charset="-128"/>
                <a:ea typeface="BIZ UDPゴシック" panose="020B0400000000000000" pitchFamily="50" charset="-128"/>
              </a:rPr>
              <a:t>条</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3706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FCA87BC6-2AB2-44CC-A44A-576274C7724B}"/>
              </a:ext>
            </a:extLst>
          </p:cNvPr>
          <p:cNvSpPr txBox="1"/>
          <p:nvPr/>
        </p:nvSpPr>
        <p:spPr>
          <a:xfrm>
            <a:off x="251670" y="327171"/>
            <a:ext cx="8581937" cy="369332"/>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latin typeface="HG創英角ﾎﾟｯﾌﾟ体" panose="040B0A09000000000000" pitchFamily="49" charset="-128"/>
                <a:ea typeface="HG創英角ﾎﾟｯﾌﾟ体" panose="040B0A09000000000000" pitchFamily="49" charset="-128"/>
              </a:rPr>
              <a:t>１．基幹施設調整依頼書の提出、研修申込料の支払い</a:t>
            </a:r>
          </a:p>
        </p:txBody>
      </p:sp>
      <p:sp>
        <p:nvSpPr>
          <p:cNvPr id="5" name="テキスト ボックス 4">
            <a:extLst>
              <a:ext uri="{FF2B5EF4-FFF2-40B4-BE49-F238E27FC236}">
                <a16:creationId xmlns:a16="http://schemas.microsoft.com/office/drawing/2014/main" xmlns="" id="{E1E5F936-3CD2-4780-A4B8-7D40DF40A4A3}"/>
              </a:ext>
            </a:extLst>
          </p:cNvPr>
          <p:cNvSpPr txBox="1"/>
          <p:nvPr/>
        </p:nvSpPr>
        <p:spPr>
          <a:xfrm>
            <a:off x="251669" y="942472"/>
            <a:ext cx="8581937" cy="646331"/>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①　認定要件の確認</a:t>
            </a:r>
            <a:endParaRPr kumimoji="1" lang="en-US" altLang="ja-JP" dirty="0">
              <a:solidFill>
                <a:schemeClr val="tx1"/>
              </a:solidFill>
              <a:latin typeface="HG創英角ﾎﾟｯﾌﾟ体" panose="040B0A09000000000000" pitchFamily="49" charset="-128"/>
              <a:ea typeface="HG創英角ﾎﾟｯﾌﾟ体" panose="040B0A09000000000000" pitchFamily="49" charset="-128"/>
            </a:endParaRPr>
          </a:p>
          <a:p>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　　</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-2</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）勤務している薬局の</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連携施設（薬局）</a:t>
            </a:r>
            <a:r>
              <a:rPr kumimoji="1" lang="en-US" altLang="ja-JP" dirty="0">
                <a:solidFill>
                  <a:schemeClr val="tx1"/>
                </a:solidFill>
                <a:latin typeface="HG創英角ﾎﾟｯﾌﾟ体" panose="040B0A09000000000000" pitchFamily="49" charset="-128"/>
                <a:ea typeface="HG創英角ﾎﾟｯﾌﾟ体" panose="040B0A09000000000000" pitchFamily="49" charset="-128"/>
              </a:rPr>
              <a:t>〕</a:t>
            </a:r>
            <a:r>
              <a:rPr kumimoji="1" lang="ja-JP" altLang="en-US" dirty="0">
                <a:solidFill>
                  <a:schemeClr val="tx1"/>
                </a:solidFill>
                <a:latin typeface="HG創英角ﾎﾟｯﾌﾟ体" panose="040B0A09000000000000" pitchFamily="49" charset="-128"/>
                <a:ea typeface="HG創英角ﾎﾟｯﾌﾟ体" panose="040B0A09000000000000" pitchFamily="49" charset="-128"/>
              </a:rPr>
              <a:t>の要件の適否</a:t>
            </a:r>
          </a:p>
        </p:txBody>
      </p:sp>
      <p:sp>
        <p:nvSpPr>
          <p:cNvPr id="6" name="吹き出し: 角を丸めた四角形 5">
            <a:extLst>
              <a:ext uri="{FF2B5EF4-FFF2-40B4-BE49-F238E27FC236}">
                <a16:creationId xmlns:a16="http://schemas.microsoft.com/office/drawing/2014/main" xmlns="" id="{885BB0C6-AA54-4C62-BCEE-37AADBFCC55E}"/>
              </a:ext>
            </a:extLst>
          </p:cNvPr>
          <p:cNvSpPr/>
          <p:nvPr/>
        </p:nvSpPr>
        <p:spPr>
          <a:xfrm>
            <a:off x="7231310" y="3684543"/>
            <a:ext cx="1283516" cy="567076"/>
          </a:xfrm>
          <a:prstGeom prst="wedgeRoundRectCallout">
            <a:avLst>
              <a:gd name="adj1" fmla="val -57061"/>
              <a:gd name="adj2" fmla="val 1570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400" dirty="0">
                <a:latin typeface="HGP創英角ﾎﾟｯﾌﾟ体" panose="040B0A00000000000000" pitchFamily="50" charset="-128"/>
                <a:ea typeface="HGP創英角ﾎﾟｯﾌﾟ体" panose="040B0A00000000000000" pitchFamily="50" charset="-128"/>
              </a:rPr>
              <a:t>４項目以上を</a:t>
            </a:r>
            <a:endParaRPr kumimoji="1" lang="en-US" altLang="ja-JP" sz="1400" dirty="0">
              <a:latin typeface="HGP創英角ﾎﾟｯﾌﾟ体" panose="040B0A00000000000000" pitchFamily="50" charset="-128"/>
              <a:ea typeface="HGP創英角ﾎﾟｯﾌﾟ体" panose="040B0A00000000000000" pitchFamily="50" charset="-128"/>
            </a:endParaRPr>
          </a:p>
          <a:p>
            <a:r>
              <a:rPr kumimoji="1" lang="ja-JP" altLang="en-US" sz="1400" dirty="0">
                <a:latin typeface="HGP創英角ﾎﾟｯﾌﾟ体" panose="040B0A00000000000000" pitchFamily="50" charset="-128"/>
                <a:ea typeface="HGP創英角ﾎﾟｯﾌﾟ体" panose="040B0A00000000000000" pitchFamily="50" charset="-128"/>
              </a:rPr>
              <a:t>満たすこと</a:t>
            </a:r>
          </a:p>
        </p:txBody>
      </p:sp>
      <p:sp>
        <p:nvSpPr>
          <p:cNvPr id="7" name="右大かっこ 6">
            <a:extLst>
              <a:ext uri="{FF2B5EF4-FFF2-40B4-BE49-F238E27FC236}">
                <a16:creationId xmlns:a16="http://schemas.microsoft.com/office/drawing/2014/main" xmlns="" id="{F93B7868-1AB1-4016-8797-B14311F4DBB1}"/>
              </a:ext>
            </a:extLst>
          </p:cNvPr>
          <p:cNvSpPr/>
          <p:nvPr/>
        </p:nvSpPr>
        <p:spPr>
          <a:xfrm>
            <a:off x="6962862" y="2506367"/>
            <a:ext cx="167780" cy="2923428"/>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1" name="Picture 2" descr="チェックボックスのイラスト | かわいいフリー素材集 いらすとや"/>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5139" y="2088443"/>
            <a:ext cx="570923" cy="45243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12"/>
          </p:nvPr>
        </p:nvSpPr>
        <p:spPr/>
        <p:txBody>
          <a:bodyPr/>
          <a:lstStyle/>
          <a:p>
            <a:fld id="{6B0ED911-6CF1-4C36-BE44-F362D8581048}" type="slidenum">
              <a:rPr kumimoji="1" lang="ja-JP" altLang="en-US" smtClean="0"/>
              <a:t>9</a:t>
            </a:fld>
            <a:endParaRPr kumimoji="1" lang="ja-JP" altLang="en-US"/>
          </a:p>
        </p:txBody>
      </p:sp>
      <p:sp>
        <p:nvSpPr>
          <p:cNvPr id="13" name="テキスト ボックス 12">
            <a:extLst>
              <a:ext uri="{FF2B5EF4-FFF2-40B4-BE49-F238E27FC236}">
                <a16:creationId xmlns:a16="http://schemas.microsoft.com/office/drawing/2014/main" xmlns="" id="{A02496CC-F58C-47C2-BB0D-958546D08DEC}"/>
              </a:ext>
            </a:extLst>
          </p:cNvPr>
          <p:cNvSpPr txBox="1"/>
          <p:nvPr/>
        </p:nvSpPr>
        <p:spPr>
          <a:xfrm>
            <a:off x="251668" y="2173857"/>
            <a:ext cx="4843471" cy="377958"/>
          </a:xfrm>
          <a:prstGeom prst="rect">
            <a:avLst/>
          </a:prstGeom>
          <a:solidFill>
            <a:schemeClr val="accent6">
              <a:lumMod val="40000"/>
              <a:lumOff val="6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連携施設（薬局）の要件</a:t>
            </a:r>
            <a:r>
              <a:rPr kumimoji="1" lang="en-US" altLang="ja-JP" dirty="0">
                <a:latin typeface="HG創英角ﾎﾟｯﾌﾟ体" panose="040B0A09000000000000" pitchFamily="49" charset="-128"/>
                <a:ea typeface="HG創英角ﾎﾟｯﾌﾟ体" panose="040B0A09000000000000" pitchFamily="49" charset="-128"/>
              </a:rPr>
              <a:t>〕</a:t>
            </a:r>
            <a:r>
              <a:rPr kumimoji="1" lang="ja-JP" altLang="en-US" dirty="0">
                <a:latin typeface="HG創英角ﾎﾟｯﾌﾟ体" panose="040B0A09000000000000" pitchFamily="49" charset="-128"/>
                <a:ea typeface="HG創英角ﾎﾟｯﾌﾟ体" panose="040B0A09000000000000" pitchFamily="49" charset="-128"/>
              </a:rPr>
              <a:t>（</a:t>
            </a:r>
            <a:r>
              <a:rPr kumimoji="1" lang="en-US" altLang="ja-JP" dirty="0">
                <a:latin typeface="HG創英角ﾎﾟｯﾌﾟ体" panose="040B0A09000000000000" pitchFamily="49" charset="-128"/>
                <a:ea typeface="HG創英角ﾎﾟｯﾌﾟ体" panose="040B0A09000000000000" pitchFamily="49" charset="-128"/>
              </a:rPr>
              <a:t>2</a:t>
            </a:r>
            <a:r>
              <a:rPr kumimoji="1" lang="ja-JP" altLang="en-US" dirty="0">
                <a:latin typeface="HG創英角ﾎﾟｯﾌﾟ体" panose="040B0A09000000000000" pitchFamily="49" charset="-128"/>
                <a:ea typeface="HG創英角ﾎﾟｯﾌﾟ体" panose="040B0A09000000000000" pitchFamily="49" charset="-128"/>
              </a:rPr>
              <a:t>）</a:t>
            </a:r>
            <a:endParaRPr kumimoji="1" lang="en-US" altLang="ja-JP" dirty="0">
              <a:latin typeface="HG創英角ﾎﾟｯﾌﾟ体" panose="040B0A09000000000000" pitchFamily="49" charset="-128"/>
              <a:ea typeface="HG創英角ﾎﾟｯﾌﾟ体" panose="040B0A09000000000000" pitchFamily="49" charset="-128"/>
            </a:endParaRPr>
          </a:p>
        </p:txBody>
      </p:sp>
      <p:sp>
        <p:nvSpPr>
          <p:cNvPr id="14" name="テキスト ボックス 13"/>
          <p:cNvSpPr txBox="1"/>
          <p:nvPr/>
        </p:nvSpPr>
        <p:spPr>
          <a:xfrm>
            <a:off x="3818017" y="2252451"/>
            <a:ext cx="1224951"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［規程　第</a:t>
            </a:r>
            <a:r>
              <a:rPr kumimoji="1" lang="en-US" altLang="ja-JP" sz="1050" dirty="0">
                <a:latin typeface="BIZ UDPゴシック" panose="020B0400000000000000" pitchFamily="50" charset="-128"/>
                <a:ea typeface="BIZ UDPゴシック" panose="020B0400000000000000" pitchFamily="50" charset="-128"/>
              </a:rPr>
              <a:t>6</a:t>
            </a:r>
            <a:r>
              <a:rPr kumimoji="1" lang="ja-JP" altLang="en-US" sz="1050" dirty="0">
                <a:latin typeface="BIZ UDPゴシック" panose="020B0400000000000000" pitchFamily="50" charset="-128"/>
                <a:ea typeface="BIZ UDPゴシック" panose="020B0400000000000000" pitchFamily="50" charset="-128"/>
              </a:rPr>
              <a:t>条</a:t>
            </a:r>
            <a:r>
              <a:rPr kumimoji="1" lang="en-US" altLang="ja-JP" sz="1050" dirty="0">
                <a:latin typeface="BIZ UDPゴシック" panose="020B0400000000000000" pitchFamily="50" charset="-128"/>
                <a:ea typeface="BIZ UDPゴシック" panose="020B0400000000000000" pitchFamily="50" charset="-128"/>
              </a:rPr>
              <a:t>3</a:t>
            </a:r>
            <a:r>
              <a:rPr kumimoji="1" lang="ja-JP" altLang="en-US" sz="1050" dirty="0">
                <a:latin typeface="BIZ UDPゴシック" panose="020B0400000000000000" pitchFamily="50" charset="-128"/>
                <a:ea typeface="BIZ UDPゴシック" panose="020B0400000000000000" pitchFamily="50" charset="-128"/>
              </a:rPr>
              <a:t>］</a:t>
            </a:r>
            <a:endParaRPr kumimoji="1" lang="en-US" altLang="ja-JP" sz="105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xmlns="" id="{5EDD8171-5151-4540-BB00-1C7BF2D9D6C6}"/>
              </a:ext>
            </a:extLst>
          </p:cNvPr>
          <p:cNvSpPr txBox="1"/>
          <p:nvPr/>
        </p:nvSpPr>
        <p:spPr>
          <a:xfrm>
            <a:off x="251668" y="2506367"/>
            <a:ext cx="6719583" cy="2923429"/>
          </a:xfrm>
          <a:prstGeom prst="rect">
            <a:avLst/>
          </a:prstGeom>
          <a:solidFill>
            <a:schemeClr val="accent6">
              <a:lumMod val="20000"/>
              <a:lumOff val="80000"/>
            </a:schemeClr>
          </a:solid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薬学的指導を行う際に患者のプライバシーの確保がなされていること。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複数の医療機関の処方箋を持参した患者が２５％以上いること、または直近</a:t>
            </a:r>
            <a:r>
              <a:rPr kumimoji="1" lang="en-US" altLang="ja-JP" sz="1400" dirty="0">
                <a:latin typeface="BIZ UDPゴシック" panose="020B0400000000000000" pitchFamily="50" charset="-128"/>
                <a:ea typeface="BIZ UDPゴシック" panose="020B0400000000000000" pitchFamily="50" charset="-128"/>
              </a:rPr>
              <a:t>1</a:t>
            </a:r>
            <a:r>
              <a:rPr kumimoji="1" lang="ja-JP" altLang="en-US" sz="1400" dirty="0">
                <a:latin typeface="BIZ UDPゴシック" panose="020B0400000000000000" pitchFamily="50" charset="-128"/>
                <a:ea typeface="BIZ UDPゴシック" panose="020B0400000000000000" pitchFamily="50" charset="-128"/>
              </a:rPr>
              <a:t>年間に受け付けた処方箋の月ごとの平均医療機関数が１５以上あること。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医薬品の安全性情報を含めて医療情報を収集し、管理していること。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居宅療養管理指導または在宅訪問薬剤管理指導を実施している実績があること。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入退院時の連携体制や医療機関への情報提供体制を有していること。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麻薬処方箋の応需実績があること。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クリーンベンチ等における無菌製剤の調製実施可能な体制を有していること。</a:t>
            </a:r>
          </a:p>
          <a:p>
            <a:pPr marL="342900" indent="-342900">
              <a:lnSpc>
                <a:spcPts val="2500"/>
              </a:lnSpc>
              <a:buFont typeface="+mj-lt"/>
              <a:buAutoNum type="arabicPeriod" startAt="6"/>
            </a:pPr>
            <a:r>
              <a:rPr kumimoji="1" lang="ja-JP" altLang="en-US" sz="1400" dirty="0">
                <a:latin typeface="BIZ UDPゴシック" panose="020B0400000000000000" pitchFamily="50" charset="-128"/>
                <a:ea typeface="BIZ UDPゴシック" panose="020B0400000000000000" pitchFamily="50" charset="-128"/>
              </a:rPr>
              <a:t>腎機能などの臨床検査値などに基づく処方監査や処方提案を実施していること。</a:t>
            </a:r>
          </a:p>
        </p:txBody>
      </p:sp>
    </p:spTree>
    <p:extLst>
      <p:ext uri="{BB962C8B-B14F-4D97-AF65-F5344CB8AC3E}">
        <p14:creationId xmlns:p14="http://schemas.microsoft.com/office/powerpoint/2010/main" val="82705254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1098</TotalTime>
  <Words>2143</Words>
  <Application>Microsoft Office PowerPoint</Application>
  <PresentationFormat>画面に合わせる (4:3)</PresentationFormat>
  <Paragraphs>417</Paragraphs>
  <Slides>29</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29</vt:i4>
      </vt:variant>
    </vt:vector>
  </HeadingPairs>
  <TitlesOfParts>
    <vt:vector size="40" baseType="lpstr">
      <vt:lpstr>BIZ UDPゴシック</vt:lpstr>
      <vt:lpstr>HGP創英角ﾎﾟｯﾌﾟ体</vt:lpstr>
      <vt:lpstr>HG丸ｺﾞｼｯｸM-PRO</vt:lpstr>
      <vt:lpstr>HG創英角ﾎﾟｯﾌﾟ体</vt:lpstr>
      <vt:lpstr>ＭＳ ゴシック</vt:lpstr>
      <vt:lpstr>游ゴシック</vt:lpstr>
      <vt:lpstr>游ゴシック Light</vt:lpstr>
      <vt:lpstr>Arial</vt:lpstr>
      <vt:lpstr>Calibri</vt:lpstr>
      <vt:lpstr>Calibri Light</vt:lpstr>
      <vt:lpstr>Office テーマ</vt:lpstr>
      <vt:lpstr>日本医療薬学会 「地域薬学ケア専門薬剤師制度」 暫定認定の申請受付について</vt:lpstr>
      <vt:lpstr>日本医療薬学会「地域薬学ケア専門薬剤師制度」暫定認定の申請受付開始について</vt:lpstr>
      <vt:lpstr>地域薬学ケア専門薬剤師制度　スケジュール予定 （2020年８月～2021年4月まで）</vt:lpstr>
      <vt:lpstr>「暫定認定」申請までの流れ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地域薬学ケア専門薬剤師制度　スケジュール予定 （2020年８月～2021年4月まで）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中嶋 亮介</dc:creator>
  <cp:lastModifiedBy>井畑 博</cp:lastModifiedBy>
  <cp:revision>111</cp:revision>
  <cp:lastPrinted>2020-07-28T09:14:49Z</cp:lastPrinted>
  <dcterms:created xsi:type="dcterms:W3CDTF">2020-07-27T06:08:55Z</dcterms:created>
  <dcterms:modified xsi:type="dcterms:W3CDTF">2020-08-26T07:02:24Z</dcterms:modified>
</cp:coreProperties>
</file>